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 id="2147483872" r:id="rId5"/>
  </p:sldMasterIdLst>
  <p:notesMasterIdLst>
    <p:notesMasterId r:id="rId48"/>
  </p:notesMasterIdLst>
  <p:sldIdLst>
    <p:sldId id="264" r:id="rId6"/>
    <p:sldId id="272" r:id="rId7"/>
    <p:sldId id="281" r:id="rId8"/>
    <p:sldId id="282" r:id="rId9"/>
    <p:sldId id="280" r:id="rId10"/>
    <p:sldId id="284" r:id="rId11"/>
    <p:sldId id="283" r:id="rId12"/>
    <p:sldId id="286" r:id="rId13"/>
    <p:sldId id="287" r:id="rId14"/>
    <p:sldId id="307" r:id="rId15"/>
    <p:sldId id="308" r:id="rId16"/>
    <p:sldId id="309" r:id="rId17"/>
    <p:sldId id="270" r:id="rId18"/>
    <p:sldId id="288" r:id="rId19"/>
    <p:sldId id="289" r:id="rId20"/>
    <p:sldId id="290" r:id="rId21"/>
    <p:sldId id="291" r:id="rId22"/>
    <p:sldId id="292" r:id="rId23"/>
    <p:sldId id="320" r:id="rId24"/>
    <p:sldId id="318" r:id="rId25"/>
    <p:sldId id="315" r:id="rId26"/>
    <p:sldId id="321" r:id="rId27"/>
    <p:sldId id="257" r:id="rId28"/>
    <p:sldId id="258" r:id="rId29"/>
    <p:sldId id="259" r:id="rId30"/>
    <p:sldId id="295" r:id="rId31"/>
    <p:sldId id="296" r:id="rId32"/>
    <p:sldId id="297" r:id="rId33"/>
    <p:sldId id="298" r:id="rId34"/>
    <p:sldId id="299" r:id="rId35"/>
    <p:sldId id="300" r:id="rId36"/>
    <p:sldId id="301" r:id="rId37"/>
    <p:sldId id="322" r:id="rId38"/>
    <p:sldId id="323" r:id="rId39"/>
    <p:sldId id="324" r:id="rId40"/>
    <p:sldId id="325" r:id="rId41"/>
    <p:sldId id="304" r:id="rId42"/>
    <p:sldId id="305" r:id="rId43"/>
    <p:sldId id="302" r:id="rId44"/>
    <p:sldId id="303" r:id="rId45"/>
    <p:sldId id="306" r:id="rId46"/>
    <p:sldId id="26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F03D"/>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162E1-C380-46F3-B32D-07657CBB039D}" v="12" dt="2021-11-11T19:11:44.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114" d="100"/>
          <a:sy n="114" d="100"/>
        </p:scale>
        <p:origin x="1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11/16/2021</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11/16/2021</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11/16/2021</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8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30585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1021931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333283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279431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2137942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318512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11/16/2021</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223214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2843590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8442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3862605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0D9F60-C98F-458E-8401-F09843129810}" type="datetimeFigureOut">
              <a:rPr lang="en-US" smtClean="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37746-EDE1-43F1-BF6E-D7D74B6D30EA}" type="slidenum">
              <a:rPr lang="en-US" smtClean="0"/>
              <a:t>‹#›</a:t>
            </a:fld>
            <a:endParaRPr lang="en-US" dirty="0"/>
          </a:p>
        </p:txBody>
      </p:sp>
    </p:spTree>
    <p:extLst>
      <p:ext uri="{BB962C8B-B14F-4D97-AF65-F5344CB8AC3E}">
        <p14:creationId xmlns:p14="http://schemas.microsoft.com/office/powerpoint/2010/main" val="40932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11/16/2021</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11/16/2021</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11/16/2021</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11/16/2021</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11/16/2021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11/16/2021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11/16/2021</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11/16/2021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D9F60-C98F-458E-8401-F09843129810}" type="datetimeFigureOut">
              <a:rPr lang="en-US" smtClean="0"/>
              <a:t>11/16/2021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37746-EDE1-43F1-BF6E-D7D74B6D30EA}" type="slidenum">
              <a:rPr lang="en-US" smtClean="0"/>
              <a:t>‹#›</a:t>
            </a:fld>
            <a:endParaRPr lang="en-US" dirty="0"/>
          </a:p>
        </p:txBody>
      </p:sp>
    </p:spTree>
    <p:extLst>
      <p:ext uri="{BB962C8B-B14F-4D97-AF65-F5344CB8AC3E}">
        <p14:creationId xmlns:p14="http://schemas.microsoft.com/office/powerpoint/2010/main" val="416345918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file:///S:\Program%20Areas\Graphics\social%20media%20icons\you_norm_wt.png" TargetMode="External"/><Relationship Id="rId13"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file:///S:\Program%20Areas\Graphics\social%20media%20icons\twit_norm_wt.png" TargetMode="External"/><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file:///S:\Program%20Areas\Graphics\social%20media%20icons\face_norm_wt.png" TargetMode="Externa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1.wdp"/><Relationship Id="rId12" Type="http://schemas.openxmlformats.org/officeDocument/2006/relationships/image" Target="file:///S:\Program%20Areas\Graphics\social%20media%20icons\you_norm_wt.png" TargetMode="External"/><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file:///S:\Program%20Areas\Graphics\social%20media%20icons\twit_norm_wt.png" TargetMode="External"/><Relationship Id="rId5" Type="http://schemas.openxmlformats.org/officeDocument/2006/relationships/image" Target="../media/image36.png"/><Relationship Id="rId10" Type="http://schemas.openxmlformats.org/officeDocument/2006/relationships/image" Target="file:///S:\Program%20Areas\Graphics\social%20media%20icons\face_norm_wt.png" TargetMode="External"/><Relationship Id="rId4" Type="http://schemas.openxmlformats.org/officeDocument/2006/relationships/image" Target="../media/image35.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file:///S:\Program%20Areas\Graphics\social%20media%20icons\twit_norm_wt.png" TargetMode="External"/><Relationship Id="rId7" Type="http://schemas.microsoft.com/office/2007/relationships/hdphoto" Target="../media/hdphoto1.wdp"/><Relationship Id="rId2" Type="http://schemas.openxmlformats.org/officeDocument/2006/relationships/image" Target="file:///S:\Program%20Areas\Graphics\social%20media%20icons\face_norm_wt.png" TargetMode="Externa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38.png"/><Relationship Id="rId4" Type="http://schemas.openxmlformats.org/officeDocument/2006/relationships/image" Target="file:///S:\Program%20Areas\Graphics\social%20media%20icons\you_norm_wt.png" TargetMode="External"/><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9989" y="0"/>
            <a:ext cx="8361405" cy="2387600"/>
          </a:xfrm>
        </p:spPr>
        <p:txBody>
          <a:bodyPr/>
          <a:lstStyle/>
          <a:p>
            <a:pPr lvl="0" algn="ctr" eaLnBrk="0" fontAlgn="base" hangingPunct="0">
              <a:lnSpc>
                <a:spcPct val="100000"/>
              </a:lnSpc>
              <a:spcAft>
                <a:spcPct val="0"/>
              </a:spcAft>
            </a:pPr>
            <a:r>
              <a:rPr lang="en-US" sz="4400" b="1" spc="0" dirty="0">
                <a:solidFill>
                  <a:srgbClr val="663300"/>
                </a:solidFill>
                <a:latin typeface="Arial" charset="0"/>
                <a:ea typeface="+mn-ea"/>
                <a:cs typeface="+mn-cs"/>
              </a:rPr>
              <a:t>NE Drought Conditions CARC Update: Nov. 12, 2021</a:t>
            </a:r>
          </a:p>
        </p:txBody>
      </p:sp>
      <p:sp>
        <p:nvSpPr>
          <p:cNvPr id="3" name="Subtitle 2"/>
          <p:cNvSpPr>
            <a:spLocks noGrp="1"/>
          </p:cNvSpPr>
          <p:nvPr>
            <p:ph type="subTitle" idx="1"/>
          </p:nvPr>
        </p:nvSpPr>
        <p:spPr>
          <a:xfrm>
            <a:off x="1478691" y="2630474"/>
            <a:ext cx="9144000" cy="1636814"/>
          </a:xfrm>
        </p:spPr>
        <p:txBody>
          <a:bodyPr>
            <a:normAutofit fontScale="92500" lnSpcReduction="10000"/>
          </a:bodyPr>
          <a:lstStyle/>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Brian Fuchs</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National Drought Mitigation Center</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University of Nebraska-Lincoln</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School of Natural Resources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68" y="4267288"/>
            <a:ext cx="2100648" cy="2124683"/>
          </a:xfrm>
          <a:prstGeom prst="rect">
            <a:avLst/>
          </a:prstGeom>
        </p:spPr>
      </p:pic>
    </p:spTree>
    <p:extLst>
      <p:ext uri="{BB962C8B-B14F-4D97-AF65-F5344CB8AC3E}">
        <p14:creationId xmlns:p14="http://schemas.microsoft.com/office/powerpoint/2010/main" val="1571597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44" y="2286000"/>
            <a:ext cx="3200400" cy="2286000"/>
          </a:xfrm>
        </p:spPr>
        <p:txBody>
          <a:bodyPr anchor="b">
            <a:normAutofit/>
          </a:bodyPr>
          <a:lstStyle/>
          <a:p>
            <a:r>
              <a:rPr lang="en-US" sz="3300" dirty="0"/>
              <a:t>Departure from Normal Temperatures over the last 30 days</a:t>
            </a:r>
          </a:p>
        </p:txBody>
      </p:sp>
      <p:pic>
        <p:nvPicPr>
          <p:cNvPr id="6" name="Content Placeholder 5" descr="Map&#10;&#10;Description automatically generated">
            <a:extLst>
              <a:ext uri="{FF2B5EF4-FFF2-40B4-BE49-F238E27FC236}">
                <a16:creationId xmlns:a16="http://schemas.microsoft.com/office/drawing/2014/main" id="{E905A98F-B2D9-47C7-8C57-2C6D7F7E81D6}"/>
              </a:ext>
            </a:extLst>
          </p:cNvPr>
          <p:cNvPicPr>
            <a:picLocks noGrp="1" noChangeAspect="1"/>
          </p:cNvPicPr>
          <p:nvPr>
            <p:ph idx="1"/>
          </p:nvPr>
        </p:nvPicPr>
        <p:blipFill>
          <a:blip r:embed="rId2"/>
          <a:stretch>
            <a:fillRect/>
          </a:stretch>
        </p:blipFill>
        <p:spPr>
          <a:xfrm>
            <a:off x="4145408" y="157814"/>
            <a:ext cx="8046591" cy="6217820"/>
          </a:xfrm>
          <a:prstGeom prst="rect">
            <a:avLst/>
          </a:prstGeom>
          <a:noFill/>
        </p:spPr>
      </p:pic>
      <p:sp>
        <p:nvSpPr>
          <p:cNvPr id="5" name="Footer Placeholder 4"/>
          <p:cNvSpPr>
            <a:spLocks noGrp="1"/>
          </p:cNvSpPr>
          <p:nvPr>
            <p:ph type="ftr" sz="quarter" idx="11"/>
          </p:nvPr>
        </p:nvSpPr>
        <p:spPr>
          <a:xfrm>
            <a:off x="4800600" y="6459785"/>
            <a:ext cx="4648200" cy="365125"/>
          </a:xfrm>
        </p:spPr>
        <p:txBody>
          <a:bodyPr anchor="ctr">
            <a:normAutofit/>
          </a:bodyPr>
          <a:lstStyle/>
          <a:p>
            <a:pPr>
              <a:spcAft>
                <a:spcPts val="600"/>
              </a:spcAft>
            </a:pPr>
            <a:r>
              <a:rPr lang="en-US" dirty="0"/>
              <a:t>NATIONAL DROUGHT MITIGATION CENTER</a:t>
            </a:r>
            <a:endParaRPr lang="en-US"/>
          </a:p>
        </p:txBody>
      </p:sp>
    </p:spTree>
    <p:extLst>
      <p:ext uri="{BB962C8B-B14F-4D97-AF65-F5344CB8AC3E}">
        <p14:creationId xmlns:p14="http://schemas.microsoft.com/office/powerpoint/2010/main" val="148852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60 days</a:t>
            </a:r>
          </a:p>
        </p:txBody>
      </p:sp>
      <p:sp>
        <p:nvSpPr>
          <p:cNvPr id="5" name="Footer Placeholder 4"/>
          <p:cNvSpPr>
            <a:spLocks noGrp="1"/>
          </p:cNvSpPr>
          <p:nvPr>
            <p:ph type="ftr" sz="quarter" idx="11"/>
          </p:nvPr>
        </p:nvSpPr>
        <p:spPr/>
        <p:txBody>
          <a:bodyPr/>
          <a:lstStyle/>
          <a:p>
            <a:r>
              <a:rPr lang="en-US" dirty="0"/>
              <a:t>NATIONAL DROUGHT MITIGATION CENTER</a:t>
            </a:r>
          </a:p>
        </p:txBody>
      </p:sp>
      <p:pic>
        <p:nvPicPr>
          <p:cNvPr id="6" name="Content Placeholder 5">
            <a:extLst>
              <a:ext uri="{FF2B5EF4-FFF2-40B4-BE49-F238E27FC236}">
                <a16:creationId xmlns:a16="http://schemas.microsoft.com/office/drawing/2014/main" id="{8E8A1DD1-1850-4ACE-8EF3-F6892E5BFB08}"/>
              </a:ext>
            </a:extLst>
          </p:cNvPr>
          <p:cNvPicPr>
            <a:picLocks noGrp="1" noChangeAspect="1"/>
          </p:cNvPicPr>
          <p:nvPr>
            <p:ph idx="1"/>
          </p:nvPr>
        </p:nvPicPr>
        <p:blipFill>
          <a:blip r:embed="rId2"/>
          <a:stretch>
            <a:fillRect/>
          </a:stretch>
        </p:blipFill>
        <p:spPr>
          <a:xfrm>
            <a:off x="4077050" y="157812"/>
            <a:ext cx="8114950" cy="6270643"/>
          </a:xfrm>
          <a:prstGeom prst="rect">
            <a:avLst/>
          </a:prstGeom>
        </p:spPr>
      </p:pic>
    </p:spTree>
    <p:extLst>
      <p:ext uri="{BB962C8B-B14F-4D97-AF65-F5344CB8AC3E}">
        <p14:creationId xmlns:p14="http://schemas.microsoft.com/office/powerpoint/2010/main" val="3032352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for the Calendar Year</a:t>
            </a:r>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6" name="Content Placeholder 5">
            <a:extLst>
              <a:ext uri="{FF2B5EF4-FFF2-40B4-BE49-F238E27FC236}">
                <a16:creationId xmlns:a16="http://schemas.microsoft.com/office/drawing/2014/main" id="{615D91FA-6DA1-4C6C-A03E-C0679DD5B058}"/>
              </a:ext>
            </a:extLst>
          </p:cNvPr>
          <p:cNvPicPr>
            <a:picLocks noGrp="1" noChangeAspect="1"/>
          </p:cNvPicPr>
          <p:nvPr>
            <p:ph idx="1"/>
          </p:nvPr>
        </p:nvPicPr>
        <p:blipFill>
          <a:blip r:embed="rId2"/>
          <a:stretch>
            <a:fillRect/>
          </a:stretch>
        </p:blipFill>
        <p:spPr>
          <a:xfrm>
            <a:off x="4085439" y="157813"/>
            <a:ext cx="8106561" cy="6264160"/>
          </a:xfrm>
          <a:prstGeom prst="rect">
            <a:avLst/>
          </a:prstGeom>
        </p:spPr>
      </p:pic>
    </p:spTree>
    <p:extLst>
      <p:ext uri="{BB962C8B-B14F-4D97-AF65-F5344CB8AC3E}">
        <p14:creationId xmlns:p14="http://schemas.microsoft.com/office/powerpoint/2010/main" val="330780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10" name="Content Placeholder 9">
            <a:extLst>
              <a:ext uri="{FF2B5EF4-FFF2-40B4-BE49-F238E27FC236}">
                <a16:creationId xmlns:a16="http://schemas.microsoft.com/office/drawing/2014/main" id="{B590D5FE-0450-4768-B2C1-AAF036D6A136}"/>
              </a:ext>
            </a:extLst>
          </p:cNvPr>
          <p:cNvPicPr>
            <a:picLocks noGrp="1" noChangeAspect="1"/>
          </p:cNvPicPr>
          <p:nvPr>
            <p:ph idx="1"/>
          </p:nvPr>
        </p:nvPicPr>
        <p:blipFill>
          <a:blip r:embed="rId2"/>
          <a:stretch>
            <a:fillRect/>
          </a:stretch>
        </p:blipFill>
        <p:spPr>
          <a:xfrm>
            <a:off x="4036506" y="157813"/>
            <a:ext cx="8155494" cy="6301972"/>
          </a:xfrm>
          <a:prstGeom prst="rect">
            <a:avLst/>
          </a:prstGeom>
        </p:spPr>
      </p:pic>
    </p:spTree>
    <p:extLst>
      <p:ext uri="{BB962C8B-B14F-4D97-AF65-F5344CB8AC3E}">
        <p14:creationId xmlns:p14="http://schemas.microsoft.com/office/powerpoint/2010/main" val="282149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C03D989F-5949-4FA0-9BB9-25104653B728}"/>
              </a:ext>
            </a:extLst>
          </p:cNvPr>
          <p:cNvPicPr>
            <a:picLocks noGrp="1" noChangeAspect="1"/>
          </p:cNvPicPr>
          <p:nvPr>
            <p:ph idx="1"/>
          </p:nvPr>
        </p:nvPicPr>
        <p:blipFill>
          <a:blip r:embed="rId2"/>
          <a:stretch>
            <a:fillRect/>
          </a:stretch>
        </p:blipFill>
        <p:spPr>
          <a:xfrm>
            <a:off x="4036506" y="157813"/>
            <a:ext cx="8155494" cy="6301972"/>
          </a:xfrm>
          <a:prstGeom prst="rect">
            <a:avLst/>
          </a:prstGeom>
        </p:spPr>
      </p:pic>
    </p:spTree>
    <p:extLst>
      <p:ext uri="{BB962C8B-B14F-4D97-AF65-F5344CB8AC3E}">
        <p14:creationId xmlns:p14="http://schemas.microsoft.com/office/powerpoint/2010/main" val="290979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60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B37C6691-B5B2-428B-8364-558AB5AEC79C}"/>
              </a:ext>
            </a:extLst>
          </p:cNvPr>
          <p:cNvPicPr>
            <a:picLocks noGrp="1" noChangeAspect="1"/>
          </p:cNvPicPr>
          <p:nvPr>
            <p:ph idx="1"/>
          </p:nvPr>
        </p:nvPicPr>
        <p:blipFill>
          <a:blip r:embed="rId2"/>
          <a:stretch>
            <a:fillRect/>
          </a:stretch>
        </p:blipFill>
        <p:spPr>
          <a:xfrm>
            <a:off x="4036506" y="157813"/>
            <a:ext cx="8155494" cy="6301972"/>
          </a:xfrm>
          <a:prstGeom prst="rect">
            <a:avLst/>
          </a:prstGeom>
        </p:spPr>
      </p:pic>
    </p:spTree>
    <p:extLst>
      <p:ext uri="{BB962C8B-B14F-4D97-AF65-F5344CB8AC3E}">
        <p14:creationId xmlns:p14="http://schemas.microsoft.com/office/powerpoint/2010/main" val="3815974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90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D05C17AC-057E-4E72-BB1C-23D269B2E19F}"/>
              </a:ext>
            </a:extLst>
          </p:cNvPr>
          <p:cNvPicPr>
            <a:picLocks noGrp="1" noChangeAspect="1"/>
          </p:cNvPicPr>
          <p:nvPr>
            <p:ph idx="1"/>
          </p:nvPr>
        </p:nvPicPr>
        <p:blipFill>
          <a:blip r:embed="rId2"/>
          <a:stretch>
            <a:fillRect/>
          </a:stretch>
        </p:blipFill>
        <p:spPr>
          <a:xfrm>
            <a:off x="4018327" y="157813"/>
            <a:ext cx="8173673" cy="6316020"/>
          </a:xfrm>
          <a:prstGeom prst="rect">
            <a:avLst/>
          </a:prstGeom>
        </p:spPr>
      </p:pic>
    </p:spTree>
    <p:extLst>
      <p:ext uri="{BB962C8B-B14F-4D97-AF65-F5344CB8AC3E}">
        <p14:creationId xmlns:p14="http://schemas.microsoft.com/office/powerpoint/2010/main" val="1343977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for the calendar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918E83FB-B289-4877-B43C-D3FE9DCA44C3}"/>
              </a:ext>
            </a:extLst>
          </p:cNvPr>
          <p:cNvPicPr>
            <a:picLocks noGrp="1" noChangeAspect="1"/>
          </p:cNvPicPr>
          <p:nvPr>
            <p:ph idx="1"/>
          </p:nvPr>
        </p:nvPicPr>
        <p:blipFill>
          <a:blip r:embed="rId2"/>
          <a:stretch>
            <a:fillRect/>
          </a:stretch>
        </p:blipFill>
        <p:spPr>
          <a:xfrm>
            <a:off x="4036506" y="157813"/>
            <a:ext cx="8155494" cy="6301972"/>
          </a:xfrm>
          <a:prstGeom prst="rect">
            <a:avLst/>
          </a:prstGeom>
        </p:spPr>
      </p:pic>
    </p:spTree>
    <p:extLst>
      <p:ext uri="{BB962C8B-B14F-4D97-AF65-F5344CB8AC3E}">
        <p14:creationId xmlns:p14="http://schemas.microsoft.com/office/powerpoint/2010/main" val="403023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a:t>NLDAS Soil Moisture Model:  Current Soil Moisture Anomaly</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577D9731-312E-464E-919A-8737F2C98BFF}"/>
              </a:ext>
            </a:extLst>
          </p:cNvPr>
          <p:cNvPicPr>
            <a:picLocks noGrp="1" noChangeAspect="1"/>
          </p:cNvPicPr>
          <p:nvPr>
            <p:ph idx="1"/>
          </p:nvPr>
        </p:nvPicPr>
        <p:blipFill>
          <a:blip r:embed="rId2"/>
          <a:stretch>
            <a:fillRect/>
          </a:stretch>
        </p:blipFill>
        <p:spPr>
          <a:xfrm>
            <a:off x="4060273" y="932430"/>
            <a:ext cx="8131728" cy="4763935"/>
          </a:xfrm>
          <a:prstGeom prst="rect">
            <a:avLst/>
          </a:prstGeom>
        </p:spPr>
      </p:pic>
    </p:spTree>
    <p:extLst>
      <p:ext uri="{BB962C8B-B14F-4D97-AF65-F5344CB8AC3E}">
        <p14:creationId xmlns:p14="http://schemas.microsoft.com/office/powerpoint/2010/main" val="385698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A71A-2343-4C48-91E7-BA4CC2B8BF1C}"/>
              </a:ext>
            </a:extLst>
          </p:cNvPr>
          <p:cNvSpPr>
            <a:spLocks noGrp="1"/>
          </p:cNvSpPr>
          <p:nvPr>
            <p:ph type="title"/>
          </p:nvPr>
        </p:nvSpPr>
        <p:spPr>
          <a:xfrm>
            <a:off x="0" y="594359"/>
            <a:ext cx="4043494" cy="2286000"/>
          </a:xfrm>
        </p:spPr>
        <p:txBody>
          <a:bodyPr/>
          <a:lstStyle/>
          <a:p>
            <a:pPr algn="ctr"/>
            <a:r>
              <a:rPr lang="en-US" dirty="0"/>
              <a:t>NASA GRACE-Based Root Zone Soil Moisture</a:t>
            </a:r>
          </a:p>
        </p:txBody>
      </p:sp>
      <p:pic>
        <p:nvPicPr>
          <p:cNvPr id="6" name="Content Placeholder 5">
            <a:extLst>
              <a:ext uri="{FF2B5EF4-FFF2-40B4-BE49-F238E27FC236}">
                <a16:creationId xmlns:a16="http://schemas.microsoft.com/office/drawing/2014/main" id="{FC7A2076-A2EF-4B0A-8AAF-BF1D4303EC88}"/>
              </a:ext>
            </a:extLst>
          </p:cNvPr>
          <p:cNvPicPr>
            <a:picLocks noGrp="1" noChangeAspect="1"/>
          </p:cNvPicPr>
          <p:nvPr>
            <p:ph idx="1"/>
          </p:nvPr>
        </p:nvPicPr>
        <p:blipFill>
          <a:blip r:embed="rId2"/>
          <a:stretch>
            <a:fillRect/>
          </a:stretch>
        </p:blipFill>
        <p:spPr>
          <a:xfrm>
            <a:off x="4110606" y="157812"/>
            <a:ext cx="8081394" cy="6244713"/>
          </a:xfrm>
          <a:prstGeom prst="rect">
            <a:avLst/>
          </a:prstGeom>
        </p:spPr>
      </p:pic>
      <p:sp>
        <p:nvSpPr>
          <p:cNvPr id="5" name="Text Placeholder 4">
            <a:extLst>
              <a:ext uri="{FF2B5EF4-FFF2-40B4-BE49-F238E27FC236}">
                <a16:creationId xmlns:a16="http://schemas.microsoft.com/office/drawing/2014/main" id="{8D10AD6E-326E-47C0-B399-0E7BE8D3FB1F}"/>
              </a:ext>
            </a:extLst>
          </p:cNvPr>
          <p:cNvSpPr>
            <a:spLocks noGrp="1"/>
          </p:cNvSpPr>
          <p:nvPr>
            <p:ph type="body" sz="half" idx="2"/>
          </p:nvPr>
        </p:nvSpPr>
        <p:spPr/>
        <p:txBody>
          <a:bodyPr/>
          <a:lstStyle/>
          <a:p>
            <a:r>
              <a:rPr lang="en-US" dirty="0"/>
              <a:t>https://nasagrace.unl.edu/</a:t>
            </a:r>
          </a:p>
        </p:txBody>
      </p:sp>
      <p:sp>
        <p:nvSpPr>
          <p:cNvPr id="2" name="Footer Placeholder 1">
            <a:extLst>
              <a:ext uri="{FF2B5EF4-FFF2-40B4-BE49-F238E27FC236}">
                <a16:creationId xmlns:a16="http://schemas.microsoft.com/office/drawing/2014/main" id="{14503263-2097-45D5-A8A1-E7CCA1772AD7}"/>
              </a:ext>
            </a:extLst>
          </p:cNvPr>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06129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a:t>NATIONAL DROUGHT MITIGATION CENTER</a:t>
            </a:r>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a:solidFill>
                  <a:srgbClr val="CC3300"/>
                </a:solidFill>
              </a:rPr>
              <a:t>Regional Climatic and Drought Conditions…</a:t>
            </a:r>
          </a:p>
        </p:txBody>
      </p:sp>
    </p:spTree>
    <p:extLst>
      <p:ext uri="{BB962C8B-B14F-4D97-AF65-F5344CB8AC3E}">
        <p14:creationId xmlns:p14="http://schemas.microsoft.com/office/powerpoint/2010/main" val="22937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F27958-F0C0-4917-92B9-332F0E2BAC4B}"/>
              </a:ext>
            </a:extLst>
          </p:cNvPr>
          <p:cNvSpPr>
            <a:spLocks noGrp="1"/>
          </p:cNvSpPr>
          <p:nvPr>
            <p:ph type="ftr" sz="quarter" idx="11"/>
          </p:nvPr>
        </p:nvSpPr>
        <p:spPr/>
        <p:txBody>
          <a:bodyPr/>
          <a:lstStyle/>
          <a:p>
            <a:r>
              <a:rPr lang="en-US"/>
              <a:t>NATIONAL DROUGHT MITIGATION CENTER</a:t>
            </a:r>
            <a:endParaRPr lang="en-US" dirty="0"/>
          </a:p>
        </p:txBody>
      </p:sp>
      <p:sp>
        <p:nvSpPr>
          <p:cNvPr id="2" name="Title 1">
            <a:extLst>
              <a:ext uri="{FF2B5EF4-FFF2-40B4-BE49-F238E27FC236}">
                <a16:creationId xmlns:a16="http://schemas.microsoft.com/office/drawing/2014/main" id="{DB63965B-4A6C-4ED3-90E7-33D406186FCA}"/>
              </a:ext>
            </a:extLst>
          </p:cNvPr>
          <p:cNvSpPr>
            <a:spLocks noGrp="1"/>
          </p:cNvSpPr>
          <p:nvPr>
            <p:ph type="title" idx="4294967295"/>
          </p:nvPr>
        </p:nvSpPr>
        <p:spPr>
          <a:xfrm>
            <a:off x="0" y="-530225"/>
            <a:ext cx="12192000" cy="1450975"/>
          </a:xfrm>
        </p:spPr>
        <p:txBody>
          <a:bodyPr/>
          <a:lstStyle/>
          <a:p>
            <a:pPr algn="ctr"/>
            <a:r>
              <a:rPr lang="en-US" b="1" dirty="0">
                <a:solidFill>
                  <a:srgbClr val="C00000"/>
                </a:solidFill>
              </a:rPr>
              <a:t>NOAA’s Official Winter Outlook</a:t>
            </a:r>
          </a:p>
        </p:txBody>
      </p:sp>
      <p:pic>
        <p:nvPicPr>
          <p:cNvPr id="3" name="Picture 2">
            <a:extLst>
              <a:ext uri="{FF2B5EF4-FFF2-40B4-BE49-F238E27FC236}">
                <a16:creationId xmlns:a16="http://schemas.microsoft.com/office/drawing/2014/main" id="{2DBA10BC-9154-420F-AA3B-386D8F52BAD4}"/>
              </a:ext>
            </a:extLst>
          </p:cNvPr>
          <p:cNvPicPr>
            <a:picLocks noChangeAspect="1"/>
          </p:cNvPicPr>
          <p:nvPr/>
        </p:nvPicPr>
        <p:blipFill>
          <a:blip r:embed="rId2"/>
          <a:stretch>
            <a:fillRect/>
          </a:stretch>
        </p:blipFill>
        <p:spPr>
          <a:xfrm>
            <a:off x="0" y="887255"/>
            <a:ext cx="6151141" cy="5992969"/>
          </a:xfrm>
          <a:prstGeom prst="rect">
            <a:avLst/>
          </a:prstGeom>
        </p:spPr>
      </p:pic>
      <p:pic>
        <p:nvPicPr>
          <p:cNvPr id="4" name="Picture 3">
            <a:extLst>
              <a:ext uri="{FF2B5EF4-FFF2-40B4-BE49-F238E27FC236}">
                <a16:creationId xmlns:a16="http://schemas.microsoft.com/office/drawing/2014/main" id="{99F121C3-BEBF-4E04-8E3D-D2B9DE2424A3}"/>
              </a:ext>
            </a:extLst>
          </p:cNvPr>
          <p:cNvPicPr>
            <a:picLocks noChangeAspect="1"/>
          </p:cNvPicPr>
          <p:nvPr/>
        </p:nvPicPr>
        <p:blipFill>
          <a:blip r:embed="rId3"/>
          <a:stretch>
            <a:fillRect/>
          </a:stretch>
        </p:blipFill>
        <p:spPr>
          <a:xfrm>
            <a:off x="6096000" y="918754"/>
            <a:ext cx="6095999" cy="5939245"/>
          </a:xfrm>
          <a:prstGeom prst="rect">
            <a:avLst/>
          </a:prstGeom>
        </p:spPr>
      </p:pic>
    </p:spTree>
    <p:extLst>
      <p:ext uri="{BB962C8B-B14F-4D97-AF65-F5344CB8AC3E}">
        <p14:creationId xmlns:p14="http://schemas.microsoft.com/office/powerpoint/2010/main" val="427452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0CF64E-1C93-494D-B63B-7F2524B3A8BA}"/>
              </a:ext>
            </a:extLst>
          </p:cNvPr>
          <p:cNvPicPr>
            <a:picLocks noChangeAspect="1"/>
          </p:cNvPicPr>
          <p:nvPr/>
        </p:nvPicPr>
        <p:blipFill>
          <a:blip r:embed="rId2"/>
          <a:stretch>
            <a:fillRect/>
          </a:stretch>
        </p:blipFill>
        <p:spPr>
          <a:xfrm>
            <a:off x="1765131" y="33090"/>
            <a:ext cx="8879851"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6855576" y="33090"/>
            <a:ext cx="3789406" cy="873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CC5002-CF76-406E-ADE4-C3811C279205}"/>
              </a:ext>
            </a:extLst>
          </p:cNvPr>
          <p:cNvSpPr>
            <a:spLocks noGrp="1"/>
          </p:cNvSpPr>
          <p:nvPr>
            <p:ph type="title"/>
          </p:nvPr>
        </p:nvSpPr>
        <p:spPr>
          <a:xfrm>
            <a:off x="0" y="286603"/>
            <a:ext cx="12192000" cy="1450757"/>
          </a:xfrm>
        </p:spPr>
        <p:txBody>
          <a:bodyPr/>
          <a:lstStyle/>
          <a:p>
            <a:r>
              <a:rPr lang="en-US" b="1" dirty="0">
                <a:solidFill>
                  <a:srgbClr val="C00000"/>
                </a:solidFill>
              </a:rPr>
              <a:t>What should we “expect” with a La Nina winter?</a:t>
            </a:r>
          </a:p>
        </p:txBody>
      </p:sp>
      <p:sp>
        <p:nvSpPr>
          <p:cNvPr id="6" name="Content Placeholder 5">
            <a:extLst>
              <a:ext uri="{FF2B5EF4-FFF2-40B4-BE49-F238E27FC236}">
                <a16:creationId xmlns:a16="http://schemas.microsoft.com/office/drawing/2014/main" id="{6858475F-D3F7-4534-A052-935785B3DEE6}"/>
              </a:ext>
            </a:extLst>
          </p:cNvPr>
          <p:cNvSpPr>
            <a:spLocks noGrp="1"/>
          </p:cNvSpPr>
          <p:nvPr>
            <p:ph idx="1"/>
          </p:nvPr>
        </p:nvSpPr>
        <p:spPr>
          <a:xfrm>
            <a:off x="1097280" y="2307364"/>
            <a:ext cx="10058400" cy="3561730"/>
          </a:xfrm>
        </p:spPr>
        <p:txBody>
          <a:bodyPr/>
          <a:lstStyle/>
          <a:p>
            <a:r>
              <a:rPr lang="en-US" dirty="0"/>
              <a:t>Slides provided by Mike Moritz, National Weather Service in Hastings, NE</a:t>
            </a:r>
          </a:p>
        </p:txBody>
      </p:sp>
      <p:sp>
        <p:nvSpPr>
          <p:cNvPr id="2" name="Footer Placeholder 1">
            <a:extLst>
              <a:ext uri="{FF2B5EF4-FFF2-40B4-BE49-F238E27FC236}">
                <a16:creationId xmlns:a16="http://schemas.microsoft.com/office/drawing/2014/main" id="{B000CB47-CC3C-48F3-9527-E2269B1A7B11}"/>
              </a:ext>
            </a:extLst>
          </p:cNvPr>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9455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0"/>
            <a:ext cx="12192000" cy="6858000"/>
            <a:chOff x="0" y="0"/>
            <a:chExt cx="12192000" cy="6858000"/>
          </a:xfrm>
        </p:grpSpPr>
        <p:grpSp>
          <p:nvGrpSpPr>
            <p:cNvPr id="23" name="Group 22"/>
            <p:cNvGrpSpPr/>
            <p:nvPr/>
          </p:nvGrpSpPr>
          <p:grpSpPr>
            <a:xfrm>
              <a:off x="0" y="0"/>
              <a:ext cx="12192000" cy="6858000"/>
              <a:chOff x="0" y="0"/>
              <a:chExt cx="12192000" cy="6858000"/>
            </a:xfrm>
          </p:grpSpPr>
          <p:sp>
            <p:nvSpPr>
              <p:cNvPr id="7" name="L-Shape 6"/>
              <p:cNvSpPr/>
              <p:nvPr/>
            </p:nvSpPr>
            <p:spPr>
              <a:xfrm>
                <a:off x="0" y="0"/>
                <a:ext cx="12192000" cy="6858000"/>
              </a:xfrm>
              <a:prstGeom prst="corner">
                <a:avLst>
                  <a:gd name="adj1" fmla="val 6489"/>
                  <a:gd name="adj2" fmla="val 10076"/>
                </a:avLst>
              </a:prstGeom>
              <a:blipFill dpi="0"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L-Shape 3"/>
              <p:cNvSpPr/>
              <p:nvPr/>
            </p:nvSpPr>
            <p:spPr>
              <a:xfrm>
                <a:off x="0" y="0"/>
                <a:ext cx="12192000" cy="6858000"/>
              </a:xfrm>
              <a:prstGeom prst="corner">
                <a:avLst>
                  <a:gd name="adj1" fmla="val 5260"/>
                  <a:gd name="adj2" fmla="val 8815"/>
                </a:avLst>
              </a:prstGeom>
              <a:blipFill dpi="0" rotWithShape="1">
                <a:blip r:embed="rId4">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7" descr="H:\clint.aegerter\Graphics\Logos\1000px-US-NationalWeatherService-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41" y="43476"/>
              <a:ext cx="540575" cy="54057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75514" y="985520"/>
            <a:ext cx="12051316" cy="5849996"/>
            <a:chOff x="-75514" y="985520"/>
            <a:chExt cx="12051316" cy="5849996"/>
          </a:xfrm>
        </p:grpSpPr>
        <p:sp>
          <p:nvSpPr>
            <p:cNvPr id="5" name="TextBox 4"/>
            <p:cNvSpPr txBox="1"/>
            <p:nvPr/>
          </p:nvSpPr>
          <p:spPr>
            <a:xfrm rot="16200000">
              <a:off x="-2048510" y="2958516"/>
              <a:ext cx="4592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WINTER OUTLOOK 2021-22</a:t>
              </a:r>
            </a:p>
          </p:txBody>
        </p:sp>
        <p:grpSp>
          <p:nvGrpSpPr>
            <p:cNvPr id="9" name="Group 8"/>
            <p:cNvGrpSpPr/>
            <p:nvPr/>
          </p:nvGrpSpPr>
          <p:grpSpPr>
            <a:xfrm>
              <a:off x="520016" y="6478282"/>
              <a:ext cx="10773418" cy="357234"/>
              <a:chOff x="615510" y="6616799"/>
              <a:chExt cx="7969032" cy="357234"/>
            </a:xfrm>
          </p:grpSpPr>
          <p:sp>
            <p:nvSpPr>
              <p:cNvPr id="15" name="TextBox 14"/>
              <p:cNvSpPr txBox="1"/>
              <p:nvPr/>
            </p:nvSpPr>
            <p:spPr>
              <a:xfrm>
                <a:off x="615510" y="6635479"/>
                <a:ext cx="158435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NATIONAL WEATHER SERVICE</a:t>
                </a:r>
              </a:p>
            </p:txBody>
          </p:sp>
          <p:sp>
            <p:nvSpPr>
              <p:cNvPr id="16" name="TextBox 15"/>
              <p:cNvSpPr txBox="1"/>
              <p:nvPr/>
            </p:nvSpPr>
            <p:spPr>
              <a:xfrm>
                <a:off x="7702137" y="6616799"/>
                <a:ext cx="8824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weather.gov</a:t>
                </a:r>
              </a:p>
            </p:txBody>
          </p:sp>
        </p:grpSp>
        <p:grpSp>
          <p:nvGrpSpPr>
            <p:cNvPr id="18" name="Group 17"/>
            <p:cNvGrpSpPr/>
            <p:nvPr/>
          </p:nvGrpSpPr>
          <p:grpSpPr>
            <a:xfrm>
              <a:off x="11175909" y="6573520"/>
              <a:ext cx="799893" cy="191583"/>
              <a:chOff x="3027084" y="3078468"/>
              <a:chExt cx="799893" cy="191583"/>
            </a:xfrm>
          </p:grpSpPr>
          <p:pic>
            <p:nvPicPr>
              <p:cNvPr id="19" name="Picture 18"/>
              <p:cNvPicPr>
                <a:picLocks noChangeAspect="1"/>
              </p:cNvPicPr>
              <p:nvPr/>
            </p:nvPicPr>
            <p:blipFill>
              <a:blip r:link="rId6"/>
              <a:stretch>
                <a:fillRect/>
              </a:stretch>
            </p:blipFill>
            <p:spPr>
              <a:xfrm>
                <a:off x="3027084" y="3078468"/>
                <a:ext cx="195269" cy="191583"/>
              </a:xfrm>
              <a:prstGeom prst="rect">
                <a:avLst/>
              </a:prstGeom>
            </p:spPr>
          </p:pic>
          <p:pic>
            <p:nvPicPr>
              <p:cNvPr id="20" name="Picture 19"/>
              <p:cNvPicPr>
                <a:picLocks noChangeAspect="1"/>
              </p:cNvPicPr>
              <p:nvPr/>
            </p:nvPicPr>
            <p:blipFill>
              <a:blip r:link="rId7"/>
              <a:stretch>
                <a:fillRect/>
              </a:stretch>
            </p:blipFill>
            <p:spPr>
              <a:xfrm>
                <a:off x="3326028" y="3094956"/>
                <a:ext cx="207647" cy="166117"/>
              </a:xfrm>
              <a:prstGeom prst="rect">
                <a:avLst/>
              </a:prstGeom>
            </p:spPr>
          </p:pic>
          <p:pic>
            <p:nvPicPr>
              <p:cNvPr id="21" name="Picture 23"/>
              <p:cNvPicPr>
                <a:picLocks noChangeAspect="1" noChangeArrowheads="1"/>
              </p:cNvPicPr>
              <p:nvPr/>
            </p:nvPicPr>
            <p:blipFill>
              <a:blip r:link="rId8"/>
              <a:stretch>
                <a:fillRect/>
              </a:stretch>
            </p:blipFill>
            <p:spPr bwMode="auto">
              <a:xfrm>
                <a:off x="3585192" y="3097529"/>
                <a:ext cx="241785" cy="16763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p:cNvGrpSpPr/>
          <p:nvPr/>
        </p:nvGrpSpPr>
        <p:grpSpPr>
          <a:xfrm>
            <a:off x="924234" y="668588"/>
            <a:ext cx="8442187" cy="5657339"/>
            <a:chOff x="874808" y="407914"/>
            <a:chExt cx="8803303" cy="6020442"/>
          </a:xfrm>
        </p:grpSpPr>
        <p:pic>
          <p:nvPicPr>
            <p:cNvPr id="30" name="Picture 29"/>
            <p:cNvPicPr>
              <a:picLocks noChangeAspect="1"/>
            </p:cNvPicPr>
            <p:nvPr/>
          </p:nvPicPr>
          <p:blipFill>
            <a:blip r:embed="rId9"/>
            <a:stretch>
              <a:fillRect/>
            </a:stretch>
          </p:blipFill>
          <p:spPr>
            <a:xfrm>
              <a:off x="896709" y="421227"/>
              <a:ext cx="4216998" cy="2743199"/>
            </a:xfrm>
            <a:prstGeom prst="rect">
              <a:avLst/>
            </a:prstGeom>
            <a:ln>
              <a:solidFill>
                <a:schemeClr val="tx1"/>
              </a:solidFill>
            </a:ln>
          </p:spPr>
        </p:pic>
        <p:pic>
          <p:nvPicPr>
            <p:cNvPr id="31" name="Picture 30"/>
            <p:cNvPicPr>
              <a:picLocks noChangeAspect="1"/>
            </p:cNvPicPr>
            <p:nvPr/>
          </p:nvPicPr>
          <p:blipFill>
            <a:blip r:embed="rId10"/>
            <a:stretch>
              <a:fillRect/>
            </a:stretch>
          </p:blipFill>
          <p:spPr>
            <a:xfrm>
              <a:off x="5439598" y="407914"/>
              <a:ext cx="4238513" cy="2743199"/>
            </a:xfrm>
            <a:prstGeom prst="rect">
              <a:avLst/>
            </a:prstGeom>
            <a:ln>
              <a:solidFill>
                <a:schemeClr val="tx1"/>
              </a:solidFill>
            </a:ln>
          </p:spPr>
        </p:pic>
        <p:pic>
          <p:nvPicPr>
            <p:cNvPr id="32" name="Picture 31"/>
            <p:cNvPicPr>
              <a:picLocks/>
            </p:cNvPicPr>
            <p:nvPr/>
          </p:nvPicPr>
          <p:blipFill>
            <a:blip r:embed="rId11"/>
            <a:stretch>
              <a:fillRect/>
            </a:stretch>
          </p:blipFill>
          <p:spPr>
            <a:xfrm>
              <a:off x="874808" y="3685156"/>
              <a:ext cx="4224528" cy="2743200"/>
            </a:xfrm>
            <a:prstGeom prst="rect">
              <a:avLst/>
            </a:prstGeom>
            <a:ln>
              <a:solidFill>
                <a:schemeClr val="tx1"/>
              </a:solidFill>
            </a:ln>
          </p:spPr>
        </p:pic>
        <p:pic>
          <p:nvPicPr>
            <p:cNvPr id="33" name="Picture 32"/>
            <p:cNvPicPr>
              <a:picLocks/>
            </p:cNvPicPr>
            <p:nvPr/>
          </p:nvPicPr>
          <p:blipFill>
            <a:blip r:embed="rId12"/>
            <a:stretch>
              <a:fillRect/>
            </a:stretch>
          </p:blipFill>
          <p:spPr>
            <a:xfrm>
              <a:off x="5453583" y="3685156"/>
              <a:ext cx="4224528" cy="2743200"/>
            </a:xfrm>
            <a:prstGeom prst="rect">
              <a:avLst/>
            </a:prstGeom>
            <a:ln>
              <a:solidFill>
                <a:schemeClr val="tx1"/>
              </a:solidFill>
            </a:ln>
          </p:spPr>
        </p:pic>
      </p:grpSp>
      <p:sp>
        <p:nvSpPr>
          <p:cNvPr id="2" name="TextBox 1"/>
          <p:cNvSpPr txBox="1"/>
          <p:nvPr/>
        </p:nvSpPr>
        <p:spPr>
          <a:xfrm>
            <a:off x="913656" y="23391"/>
            <a:ext cx="116212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Average Temperature Trends during the Last 30 Years (1991-2020)</a:t>
            </a:r>
          </a:p>
        </p:txBody>
      </p:sp>
      <p:grpSp>
        <p:nvGrpSpPr>
          <p:cNvPr id="12" name="Group 11"/>
          <p:cNvGrpSpPr/>
          <p:nvPr/>
        </p:nvGrpSpPr>
        <p:grpSpPr>
          <a:xfrm>
            <a:off x="9412416" y="524597"/>
            <a:ext cx="2750064" cy="5439677"/>
            <a:chOff x="9412416" y="771736"/>
            <a:chExt cx="2750064" cy="5439677"/>
          </a:xfrm>
        </p:grpSpPr>
        <p:sp>
          <p:nvSpPr>
            <p:cNvPr id="10" name="TextBox 9"/>
            <p:cNvSpPr txBox="1"/>
            <p:nvPr/>
          </p:nvSpPr>
          <p:spPr>
            <a:xfrm>
              <a:off x="9524220" y="771736"/>
              <a:ext cx="24635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Key Points</a:t>
              </a:r>
            </a:p>
          </p:txBody>
        </p:sp>
        <p:sp>
          <p:nvSpPr>
            <p:cNvPr id="11" name="TextBox 10"/>
            <p:cNvSpPr txBox="1"/>
            <p:nvPr/>
          </p:nvSpPr>
          <p:spPr>
            <a:xfrm>
              <a:off x="9412416" y="1194655"/>
              <a:ext cx="2750064" cy="5016758"/>
            </a:xfrm>
            <a:prstGeom prst="rect">
              <a:avLst/>
            </a:prstGeom>
            <a:noFill/>
          </p:spPr>
          <p:txBody>
            <a:bodyPr wrap="square" rtlCol="0">
              <a:spAutoFit/>
            </a:bodyPr>
            <a:lstStyle/>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December</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has been trending slightly warmer east of the Mississippi River &amp; slightly colder from Wyoming into western Nebraska &amp; western South Dakota.</a:t>
              </a:r>
              <a:b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January</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is warmer across much of Central Region. Strongest warming in the Northern Plains.</a:t>
              </a:r>
              <a:b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February</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swings the other way, showing appreciable cooling, especially in the Northern Plains.</a:t>
              </a:r>
              <a:b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There has been a slight cooling during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meteorological winter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(DJF) in the Northern &amp; Central Plains. Elsewhere little change.</a:t>
              </a:r>
            </a:p>
          </p:txBody>
        </p:sp>
      </p:grpSp>
      <p:pic>
        <p:nvPicPr>
          <p:cNvPr id="34" name="Picture 33"/>
          <p:cNvPicPr>
            <a:picLocks noChangeAspect="1"/>
          </p:cNvPicPr>
          <p:nvPr/>
        </p:nvPicPr>
        <p:blipFill>
          <a:blip r:embed="rId13"/>
          <a:stretch>
            <a:fillRect/>
          </a:stretch>
        </p:blipFill>
        <p:spPr>
          <a:xfrm>
            <a:off x="3134507" y="3304322"/>
            <a:ext cx="4167632" cy="384048"/>
          </a:xfrm>
          <a:prstGeom prst="rect">
            <a:avLst/>
          </a:prstGeom>
          <a:ln>
            <a:noFill/>
          </a:ln>
        </p:spPr>
      </p:pic>
      <p:sp>
        <p:nvSpPr>
          <p:cNvPr id="35" name="TextBox 34"/>
          <p:cNvSpPr txBox="1"/>
          <p:nvPr/>
        </p:nvSpPr>
        <p:spPr>
          <a:xfrm>
            <a:off x="991924" y="755092"/>
            <a:ext cx="985157"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December</a:t>
            </a:r>
          </a:p>
        </p:txBody>
      </p:sp>
      <p:sp>
        <p:nvSpPr>
          <p:cNvPr id="36" name="TextBox 35"/>
          <p:cNvSpPr txBox="1"/>
          <p:nvPr/>
        </p:nvSpPr>
        <p:spPr>
          <a:xfrm>
            <a:off x="5363671" y="735973"/>
            <a:ext cx="985157"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January</a:t>
            </a:r>
          </a:p>
        </p:txBody>
      </p:sp>
      <p:sp>
        <p:nvSpPr>
          <p:cNvPr id="37" name="TextBox 36"/>
          <p:cNvSpPr txBox="1"/>
          <p:nvPr/>
        </p:nvSpPr>
        <p:spPr>
          <a:xfrm>
            <a:off x="998450" y="3845566"/>
            <a:ext cx="985157"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February</a:t>
            </a:r>
          </a:p>
        </p:txBody>
      </p:sp>
      <p:sp>
        <p:nvSpPr>
          <p:cNvPr id="38" name="TextBox 37"/>
          <p:cNvSpPr txBox="1"/>
          <p:nvPr/>
        </p:nvSpPr>
        <p:spPr>
          <a:xfrm>
            <a:off x="5390745" y="3838217"/>
            <a:ext cx="1133622"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Winter (DJF)</a:t>
            </a:r>
          </a:p>
        </p:txBody>
      </p:sp>
      <p:sp>
        <p:nvSpPr>
          <p:cNvPr id="39" name="TextBox 38"/>
          <p:cNvSpPr txBox="1"/>
          <p:nvPr/>
        </p:nvSpPr>
        <p:spPr>
          <a:xfrm>
            <a:off x="9512277" y="5933513"/>
            <a:ext cx="267252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Data Source</a:t>
            </a: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5km Gridded Dataset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nClimGrid</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0" name="TextBox 39"/>
          <p:cNvSpPr txBox="1"/>
          <p:nvPr/>
        </p:nvSpPr>
        <p:spPr>
          <a:xfrm>
            <a:off x="9512277" y="6140495"/>
            <a:ext cx="31727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National Centers for Environmental Information</a:t>
            </a:r>
          </a:p>
        </p:txBody>
      </p:sp>
      <p:sp>
        <p:nvSpPr>
          <p:cNvPr id="6" name="TextBox 5"/>
          <p:cNvSpPr txBox="1"/>
          <p:nvPr/>
        </p:nvSpPr>
        <p:spPr>
          <a:xfrm>
            <a:off x="2065892" y="4705165"/>
            <a:ext cx="11920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CFFFF"/>
                </a:solidFill>
                <a:effectLst/>
                <a:uLnTx/>
                <a:uFillTx/>
                <a:latin typeface="Arial Narrow" panose="020B0606020202030204" pitchFamily="34" charset="0"/>
                <a:ea typeface="+mn-ea"/>
                <a:cs typeface="+mn-cs"/>
              </a:rPr>
              <a:t>Typically Colder</a:t>
            </a:r>
          </a:p>
        </p:txBody>
      </p:sp>
      <p:sp>
        <p:nvSpPr>
          <p:cNvPr id="41" name="TextBox 40"/>
          <p:cNvSpPr txBox="1"/>
          <p:nvPr/>
        </p:nvSpPr>
        <p:spPr>
          <a:xfrm>
            <a:off x="6781739" y="2081441"/>
            <a:ext cx="12192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mn-cs"/>
              </a:rPr>
              <a:t>Typically Warmer</a:t>
            </a:r>
          </a:p>
        </p:txBody>
      </p:sp>
    </p:spTree>
    <p:extLst>
      <p:ext uri="{BB962C8B-B14F-4D97-AF65-F5344CB8AC3E}">
        <p14:creationId xmlns:p14="http://schemas.microsoft.com/office/powerpoint/2010/main" val="1645764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17037" y="667793"/>
            <a:ext cx="8439796" cy="5667780"/>
            <a:chOff x="917037" y="667793"/>
            <a:chExt cx="8439796" cy="5667780"/>
          </a:xfrm>
        </p:grpSpPr>
        <p:pic>
          <p:nvPicPr>
            <p:cNvPr id="44" name="Picture 43"/>
            <p:cNvPicPr>
              <a:picLocks/>
            </p:cNvPicPr>
            <p:nvPr/>
          </p:nvPicPr>
          <p:blipFill>
            <a:blip r:embed="rId2"/>
            <a:stretch>
              <a:fillRect/>
            </a:stretch>
          </p:blipFill>
          <p:spPr>
            <a:xfrm>
              <a:off x="5304904" y="3756965"/>
              <a:ext cx="4041648" cy="2578608"/>
            </a:xfrm>
            <a:prstGeom prst="rect">
              <a:avLst/>
            </a:prstGeom>
            <a:ln>
              <a:solidFill>
                <a:schemeClr val="tx1"/>
              </a:solidFill>
            </a:ln>
          </p:spPr>
        </p:pic>
        <p:pic>
          <p:nvPicPr>
            <p:cNvPr id="41" name="Picture 40"/>
            <p:cNvPicPr>
              <a:picLocks/>
            </p:cNvPicPr>
            <p:nvPr/>
          </p:nvPicPr>
          <p:blipFill>
            <a:blip r:embed="rId3"/>
            <a:stretch>
              <a:fillRect/>
            </a:stretch>
          </p:blipFill>
          <p:spPr>
            <a:xfrm>
              <a:off x="917037" y="3754942"/>
              <a:ext cx="4041648" cy="2578608"/>
            </a:xfrm>
            <a:prstGeom prst="rect">
              <a:avLst/>
            </a:prstGeom>
            <a:ln>
              <a:solidFill>
                <a:schemeClr val="tx1"/>
              </a:solidFill>
            </a:ln>
          </p:spPr>
        </p:pic>
        <p:pic>
          <p:nvPicPr>
            <p:cNvPr id="42" name="Picture 41"/>
            <p:cNvPicPr>
              <a:picLocks/>
            </p:cNvPicPr>
            <p:nvPr/>
          </p:nvPicPr>
          <p:blipFill>
            <a:blip r:embed="rId4"/>
            <a:stretch>
              <a:fillRect/>
            </a:stretch>
          </p:blipFill>
          <p:spPr>
            <a:xfrm>
              <a:off x="5315185" y="667793"/>
              <a:ext cx="4041648" cy="2578608"/>
            </a:xfrm>
            <a:prstGeom prst="rect">
              <a:avLst/>
            </a:prstGeom>
            <a:ln>
              <a:solidFill>
                <a:schemeClr val="tx1"/>
              </a:solidFill>
            </a:ln>
          </p:spPr>
        </p:pic>
        <p:pic>
          <p:nvPicPr>
            <p:cNvPr id="43" name="Picture 42"/>
            <p:cNvPicPr>
              <a:picLocks/>
            </p:cNvPicPr>
            <p:nvPr/>
          </p:nvPicPr>
          <p:blipFill>
            <a:blip r:embed="rId5"/>
            <a:stretch>
              <a:fillRect/>
            </a:stretch>
          </p:blipFill>
          <p:spPr>
            <a:xfrm>
              <a:off x="945237" y="673474"/>
              <a:ext cx="4041648" cy="2578608"/>
            </a:xfrm>
            <a:prstGeom prst="rect">
              <a:avLst/>
            </a:prstGeom>
            <a:ln>
              <a:solidFill>
                <a:schemeClr val="tx1"/>
              </a:solidFill>
            </a:ln>
          </p:spPr>
        </p:pic>
      </p:grpSp>
      <p:grpSp>
        <p:nvGrpSpPr>
          <p:cNvPr id="25" name="Group 24"/>
          <p:cNvGrpSpPr/>
          <p:nvPr/>
        </p:nvGrpSpPr>
        <p:grpSpPr>
          <a:xfrm>
            <a:off x="0" y="0"/>
            <a:ext cx="12192000" cy="6858000"/>
            <a:chOff x="0" y="0"/>
            <a:chExt cx="12192000" cy="6858000"/>
          </a:xfrm>
        </p:grpSpPr>
        <p:grpSp>
          <p:nvGrpSpPr>
            <p:cNvPr id="23" name="Group 22"/>
            <p:cNvGrpSpPr/>
            <p:nvPr/>
          </p:nvGrpSpPr>
          <p:grpSpPr>
            <a:xfrm>
              <a:off x="0" y="0"/>
              <a:ext cx="12192000" cy="6858000"/>
              <a:chOff x="0" y="0"/>
              <a:chExt cx="12192000" cy="6858000"/>
            </a:xfrm>
          </p:grpSpPr>
          <p:sp>
            <p:nvSpPr>
              <p:cNvPr id="7" name="L-Shape 6"/>
              <p:cNvSpPr/>
              <p:nvPr/>
            </p:nvSpPr>
            <p:spPr>
              <a:xfrm>
                <a:off x="0" y="0"/>
                <a:ext cx="12192000" cy="6858000"/>
              </a:xfrm>
              <a:prstGeom prst="corner">
                <a:avLst>
                  <a:gd name="adj1" fmla="val 6489"/>
                  <a:gd name="adj2" fmla="val 10076"/>
                </a:avLst>
              </a:prstGeom>
              <a:blipFill dpi="0"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4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L-Shape 3"/>
              <p:cNvSpPr/>
              <p:nvPr/>
            </p:nvSpPr>
            <p:spPr>
              <a:xfrm>
                <a:off x="0" y="0"/>
                <a:ext cx="12192000" cy="6858000"/>
              </a:xfrm>
              <a:prstGeom prst="corner">
                <a:avLst>
                  <a:gd name="adj1" fmla="val 5260"/>
                  <a:gd name="adj2" fmla="val 8815"/>
                </a:avLst>
              </a:prstGeom>
              <a:blipFill dpi="0" rotWithShape="1">
                <a:blip r:embed="rId8">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7" descr="H:\clint.aegerter\Graphics\Logos\1000px-US-NationalWeatherService-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41" y="43476"/>
              <a:ext cx="540575" cy="54057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75514" y="985520"/>
            <a:ext cx="12051316" cy="5849996"/>
            <a:chOff x="-75514" y="985520"/>
            <a:chExt cx="12051316" cy="5849996"/>
          </a:xfrm>
        </p:grpSpPr>
        <p:sp>
          <p:nvSpPr>
            <p:cNvPr id="5" name="TextBox 4"/>
            <p:cNvSpPr txBox="1"/>
            <p:nvPr/>
          </p:nvSpPr>
          <p:spPr>
            <a:xfrm rot="16200000">
              <a:off x="-2048510" y="2958516"/>
              <a:ext cx="4592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WINTER OUTLOOK 2021-22</a:t>
              </a:r>
            </a:p>
          </p:txBody>
        </p:sp>
        <p:grpSp>
          <p:nvGrpSpPr>
            <p:cNvPr id="9" name="Group 8"/>
            <p:cNvGrpSpPr/>
            <p:nvPr/>
          </p:nvGrpSpPr>
          <p:grpSpPr>
            <a:xfrm>
              <a:off x="520016" y="6478282"/>
              <a:ext cx="10773418" cy="357234"/>
              <a:chOff x="615510" y="6616799"/>
              <a:chExt cx="7969032" cy="357234"/>
            </a:xfrm>
          </p:grpSpPr>
          <p:sp>
            <p:nvSpPr>
              <p:cNvPr id="15" name="TextBox 14"/>
              <p:cNvSpPr txBox="1"/>
              <p:nvPr/>
            </p:nvSpPr>
            <p:spPr>
              <a:xfrm>
                <a:off x="615510" y="6635479"/>
                <a:ext cx="158435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NATIONAL WEATHER SERVICE</a:t>
                </a:r>
              </a:p>
            </p:txBody>
          </p:sp>
          <p:sp>
            <p:nvSpPr>
              <p:cNvPr id="16" name="TextBox 15"/>
              <p:cNvSpPr txBox="1"/>
              <p:nvPr/>
            </p:nvSpPr>
            <p:spPr>
              <a:xfrm>
                <a:off x="7702137" y="6616799"/>
                <a:ext cx="8824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weather.gov</a:t>
                </a:r>
              </a:p>
            </p:txBody>
          </p:sp>
        </p:grpSp>
        <p:grpSp>
          <p:nvGrpSpPr>
            <p:cNvPr id="18" name="Group 17"/>
            <p:cNvGrpSpPr/>
            <p:nvPr/>
          </p:nvGrpSpPr>
          <p:grpSpPr>
            <a:xfrm>
              <a:off x="11175909" y="6573520"/>
              <a:ext cx="799893" cy="191583"/>
              <a:chOff x="3027084" y="3078468"/>
              <a:chExt cx="799893" cy="191583"/>
            </a:xfrm>
          </p:grpSpPr>
          <p:pic>
            <p:nvPicPr>
              <p:cNvPr id="19" name="Picture 18"/>
              <p:cNvPicPr>
                <a:picLocks noChangeAspect="1"/>
              </p:cNvPicPr>
              <p:nvPr/>
            </p:nvPicPr>
            <p:blipFill>
              <a:blip r:link="rId10"/>
              <a:stretch>
                <a:fillRect/>
              </a:stretch>
            </p:blipFill>
            <p:spPr>
              <a:xfrm>
                <a:off x="3027084" y="3078468"/>
                <a:ext cx="195269" cy="191583"/>
              </a:xfrm>
              <a:prstGeom prst="rect">
                <a:avLst/>
              </a:prstGeom>
            </p:spPr>
          </p:pic>
          <p:pic>
            <p:nvPicPr>
              <p:cNvPr id="20" name="Picture 19"/>
              <p:cNvPicPr>
                <a:picLocks noChangeAspect="1"/>
              </p:cNvPicPr>
              <p:nvPr/>
            </p:nvPicPr>
            <p:blipFill>
              <a:blip r:link="rId11"/>
              <a:stretch>
                <a:fillRect/>
              </a:stretch>
            </p:blipFill>
            <p:spPr>
              <a:xfrm>
                <a:off x="3326028" y="3094956"/>
                <a:ext cx="207647" cy="166117"/>
              </a:xfrm>
              <a:prstGeom prst="rect">
                <a:avLst/>
              </a:prstGeom>
            </p:spPr>
          </p:pic>
          <p:pic>
            <p:nvPicPr>
              <p:cNvPr id="21" name="Picture 23"/>
              <p:cNvPicPr>
                <a:picLocks noChangeAspect="1" noChangeArrowheads="1"/>
              </p:cNvPicPr>
              <p:nvPr/>
            </p:nvPicPr>
            <p:blipFill>
              <a:blip r:link="rId12"/>
              <a:stretch>
                <a:fillRect/>
              </a:stretch>
            </p:blipFill>
            <p:spPr bwMode="auto">
              <a:xfrm>
                <a:off x="3585192" y="3097529"/>
                <a:ext cx="241785" cy="16763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extBox 1"/>
          <p:cNvSpPr txBox="1"/>
          <p:nvPr/>
        </p:nvSpPr>
        <p:spPr>
          <a:xfrm>
            <a:off x="913656" y="23391"/>
            <a:ext cx="93828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Precipitation Trends during the Past 30 Years (1991-2020)</a:t>
            </a:r>
          </a:p>
        </p:txBody>
      </p:sp>
      <p:grpSp>
        <p:nvGrpSpPr>
          <p:cNvPr id="12" name="Group 11"/>
          <p:cNvGrpSpPr/>
          <p:nvPr/>
        </p:nvGrpSpPr>
        <p:grpSpPr>
          <a:xfrm>
            <a:off x="9441935" y="763680"/>
            <a:ext cx="2742867" cy="4229073"/>
            <a:chOff x="9441935" y="448843"/>
            <a:chExt cx="2742867" cy="4229073"/>
          </a:xfrm>
        </p:grpSpPr>
        <p:sp>
          <p:nvSpPr>
            <p:cNvPr id="10" name="TextBox 9"/>
            <p:cNvSpPr txBox="1"/>
            <p:nvPr/>
          </p:nvSpPr>
          <p:spPr>
            <a:xfrm>
              <a:off x="9512277" y="448843"/>
              <a:ext cx="24635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Key Points</a:t>
              </a:r>
            </a:p>
          </p:txBody>
        </p:sp>
        <p:sp>
          <p:nvSpPr>
            <p:cNvPr id="11" name="TextBox 10"/>
            <p:cNvSpPr txBox="1"/>
            <p:nvPr/>
          </p:nvSpPr>
          <p:spPr>
            <a:xfrm>
              <a:off x="9441935" y="892264"/>
              <a:ext cx="2742867" cy="3785652"/>
            </a:xfrm>
            <a:prstGeom prst="rect">
              <a:avLst/>
            </a:prstGeom>
            <a:noFill/>
          </p:spPr>
          <p:txBody>
            <a:bodyPr wrap="square" rtlCol="0">
              <a:spAutoFit/>
            </a:bodyPr>
            <a:lstStyle/>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December</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shows a trend for increasing precipitation across much of Central Region.</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January</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is essentially unchanged.</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February</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shows an increase in precipitation from southeast Missouri northeast into Michigan &amp; western Wyoming.</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Winter</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(DJF) shows an increase in precipitation across much of Central Region.</a:t>
              </a:r>
            </a:p>
          </p:txBody>
        </p:sp>
      </p:grpSp>
      <p:sp>
        <p:nvSpPr>
          <p:cNvPr id="35" name="TextBox 34"/>
          <p:cNvSpPr txBox="1"/>
          <p:nvPr/>
        </p:nvSpPr>
        <p:spPr>
          <a:xfrm>
            <a:off x="991924" y="755092"/>
            <a:ext cx="985157"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December</a:t>
            </a:r>
          </a:p>
        </p:txBody>
      </p:sp>
      <p:sp>
        <p:nvSpPr>
          <p:cNvPr id="36" name="TextBox 35"/>
          <p:cNvSpPr txBox="1"/>
          <p:nvPr/>
        </p:nvSpPr>
        <p:spPr>
          <a:xfrm>
            <a:off x="5363671" y="735973"/>
            <a:ext cx="985157"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January</a:t>
            </a:r>
          </a:p>
        </p:txBody>
      </p:sp>
      <p:sp>
        <p:nvSpPr>
          <p:cNvPr id="37" name="TextBox 36"/>
          <p:cNvSpPr txBox="1"/>
          <p:nvPr/>
        </p:nvSpPr>
        <p:spPr>
          <a:xfrm>
            <a:off x="998450" y="3845566"/>
            <a:ext cx="985157"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February</a:t>
            </a:r>
          </a:p>
        </p:txBody>
      </p:sp>
      <p:sp>
        <p:nvSpPr>
          <p:cNvPr id="38" name="TextBox 37"/>
          <p:cNvSpPr txBox="1"/>
          <p:nvPr/>
        </p:nvSpPr>
        <p:spPr>
          <a:xfrm>
            <a:off x="5390745" y="3838217"/>
            <a:ext cx="1133622"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Winter (DJF)</a:t>
            </a:r>
          </a:p>
        </p:txBody>
      </p:sp>
      <p:sp>
        <p:nvSpPr>
          <p:cNvPr id="39" name="TextBox 38"/>
          <p:cNvSpPr txBox="1"/>
          <p:nvPr/>
        </p:nvSpPr>
        <p:spPr>
          <a:xfrm>
            <a:off x="9512277" y="5933513"/>
            <a:ext cx="267252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Data Source</a:t>
            </a: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5km Gridded Dataset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nClimGrid</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0" name="TextBox 39"/>
          <p:cNvSpPr txBox="1"/>
          <p:nvPr/>
        </p:nvSpPr>
        <p:spPr>
          <a:xfrm>
            <a:off x="9512277" y="6140495"/>
            <a:ext cx="31727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National Centers for Environmental Information</a:t>
            </a:r>
          </a:p>
        </p:txBody>
      </p:sp>
      <p:pic>
        <p:nvPicPr>
          <p:cNvPr id="45" name="Picture 44"/>
          <p:cNvPicPr>
            <a:picLocks/>
          </p:cNvPicPr>
          <p:nvPr/>
        </p:nvPicPr>
        <p:blipFill>
          <a:blip r:embed="rId13"/>
          <a:stretch>
            <a:fillRect/>
          </a:stretch>
        </p:blipFill>
        <p:spPr>
          <a:xfrm>
            <a:off x="3051038" y="3326367"/>
            <a:ext cx="4169664" cy="384048"/>
          </a:xfrm>
          <a:prstGeom prst="rect">
            <a:avLst/>
          </a:prstGeom>
        </p:spPr>
      </p:pic>
      <p:sp>
        <p:nvSpPr>
          <p:cNvPr id="3" name="TextBox 2"/>
          <p:cNvSpPr txBox="1"/>
          <p:nvPr/>
        </p:nvSpPr>
        <p:spPr>
          <a:xfrm>
            <a:off x="2362639" y="2073832"/>
            <a:ext cx="5752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Wetter</a:t>
            </a:r>
          </a:p>
        </p:txBody>
      </p:sp>
      <p:sp>
        <p:nvSpPr>
          <p:cNvPr id="33" name="TextBox 32"/>
          <p:cNvSpPr txBox="1"/>
          <p:nvPr/>
        </p:nvSpPr>
        <p:spPr>
          <a:xfrm>
            <a:off x="6212911" y="5863496"/>
            <a:ext cx="16925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Normal to Slightly Wetter</a:t>
            </a:r>
          </a:p>
        </p:txBody>
      </p:sp>
      <p:cxnSp>
        <p:nvCxnSpPr>
          <p:cNvPr id="34" name="Straight Arrow Connector 33"/>
          <p:cNvCxnSpPr/>
          <p:nvPr/>
        </p:nvCxnSpPr>
        <p:spPr>
          <a:xfrm flipV="1">
            <a:off x="6899564" y="5577843"/>
            <a:ext cx="83127" cy="3556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77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5514" y="985520"/>
            <a:ext cx="12051316" cy="5869371"/>
            <a:chOff x="-75514" y="985520"/>
            <a:chExt cx="12051316" cy="5869371"/>
          </a:xfrm>
        </p:grpSpPr>
        <p:sp>
          <p:nvSpPr>
            <p:cNvPr id="5" name="TextBox 4"/>
            <p:cNvSpPr txBox="1"/>
            <p:nvPr/>
          </p:nvSpPr>
          <p:spPr>
            <a:xfrm rot="16200000">
              <a:off x="-2048510" y="2958516"/>
              <a:ext cx="4592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WINTER OUTLOOK 2021-22</a:t>
              </a:r>
            </a:p>
          </p:txBody>
        </p:sp>
        <p:grpSp>
          <p:nvGrpSpPr>
            <p:cNvPr id="9" name="Group 8"/>
            <p:cNvGrpSpPr/>
            <p:nvPr/>
          </p:nvGrpSpPr>
          <p:grpSpPr>
            <a:xfrm>
              <a:off x="570816" y="6437495"/>
              <a:ext cx="10362057" cy="417396"/>
              <a:chOff x="653085" y="6576012"/>
              <a:chExt cx="7664752" cy="417396"/>
            </a:xfrm>
          </p:grpSpPr>
          <p:sp>
            <p:nvSpPr>
              <p:cNvPr id="15" name="TextBox 14"/>
              <p:cNvSpPr txBox="1"/>
              <p:nvPr/>
            </p:nvSpPr>
            <p:spPr>
              <a:xfrm>
                <a:off x="653085" y="6593298"/>
                <a:ext cx="19450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NATIONAL WEATHER SERVICE</a:t>
                </a:r>
              </a:p>
            </p:txBody>
          </p:sp>
          <p:sp>
            <p:nvSpPr>
              <p:cNvPr id="16" name="TextBox 15"/>
              <p:cNvSpPr txBox="1"/>
              <p:nvPr/>
            </p:nvSpPr>
            <p:spPr>
              <a:xfrm>
                <a:off x="7346815" y="6576012"/>
                <a:ext cx="97102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weather.gov</a:t>
                </a:r>
              </a:p>
            </p:txBody>
          </p:sp>
        </p:grpSp>
        <p:grpSp>
          <p:nvGrpSpPr>
            <p:cNvPr id="18" name="Group 17"/>
            <p:cNvGrpSpPr/>
            <p:nvPr/>
          </p:nvGrpSpPr>
          <p:grpSpPr>
            <a:xfrm>
              <a:off x="11023963" y="6524124"/>
              <a:ext cx="951839" cy="240979"/>
              <a:chOff x="2875138" y="3029072"/>
              <a:chExt cx="951839" cy="240979"/>
            </a:xfrm>
          </p:grpSpPr>
          <p:pic>
            <p:nvPicPr>
              <p:cNvPr id="19" name="Picture 18"/>
              <p:cNvPicPr>
                <a:picLocks noChangeAspect="1"/>
              </p:cNvPicPr>
              <p:nvPr/>
            </p:nvPicPr>
            <p:blipFill>
              <a:blip r:link="rId2"/>
              <a:stretch>
                <a:fillRect/>
              </a:stretch>
            </p:blipFill>
            <p:spPr>
              <a:xfrm>
                <a:off x="2875138" y="3029072"/>
                <a:ext cx="245615" cy="240979"/>
              </a:xfrm>
              <a:prstGeom prst="rect">
                <a:avLst/>
              </a:prstGeom>
            </p:spPr>
          </p:pic>
          <p:pic>
            <p:nvPicPr>
              <p:cNvPr id="20" name="Picture 19"/>
              <p:cNvPicPr>
                <a:picLocks noChangeAspect="1"/>
              </p:cNvPicPr>
              <p:nvPr/>
            </p:nvPicPr>
            <p:blipFill>
              <a:blip r:link="rId3"/>
              <a:stretch>
                <a:fillRect/>
              </a:stretch>
            </p:blipFill>
            <p:spPr>
              <a:xfrm>
                <a:off x="3191210" y="3052126"/>
                <a:ext cx="261185" cy="208947"/>
              </a:xfrm>
              <a:prstGeom prst="rect">
                <a:avLst/>
              </a:prstGeom>
            </p:spPr>
          </p:pic>
          <p:pic>
            <p:nvPicPr>
              <p:cNvPr id="21" name="Picture 23"/>
              <p:cNvPicPr>
                <a:picLocks noChangeAspect="1" noChangeArrowheads="1"/>
              </p:cNvPicPr>
              <p:nvPr/>
            </p:nvPicPr>
            <p:blipFill>
              <a:blip r:link="rId4"/>
              <a:stretch>
                <a:fillRect/>
              </a:stretch>
            </p:blipFill>
            <p:spPr bwMode="auto">
              <a:xfrm>
                <a:off x="3522852" y="3054307"/>
                <a:ext cx="304125" cy="2108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TextBox 25"/>
          <p:cNvSpPr txBox="1"/>
          <p:nvPr/>
        </p:nvSpPr>
        <p:spPr>
          <a:xfrm>
            <a:off x="913655" y="23391"/>
            <a:ext cx="70070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ahnschrift SemiBold Condensed" panose="020B0502040204020203" pitchFamily="34" charset="0"/>
                <a:ea typeface="+mn-ea"/>
                <a:cs typeface="+mn-cs"/>
              </a:rPr>
              <a:t>La Niña – What’s Expected This Winter</a:t>
            </a:r>
          </a:p>
        </p:txBody>
      </p:sp>
      <p:grpSp>
        <p:nvGrpSpPr>
          <p:cNvPr id="27" name="Group 26"/>
          <p:cNvGrpSpPr/>
          <p:nvPr/>
        </p:nvGrpSpPr>
        <p:grpSpPr>
          <a:xfrm>
            <a:off x="725161" y="1288201"/>
            <a:ext cx="3522378" cy="5180995"/>
            <a:chOff x="9371830" y="448843"/>
            <a:chExt cx="2963027" cy="5180995"/>
          </a:xfrm>
        </p:grpSpPr>
        <p:sp>
          <p:nvSpPr>
            <p:cNvPr id="28" name="TextBox 27"/>
            <p:cNvSpPr txBox="1"/>
            <p:nvPr/>
          </p:nvSpPr>
          <p:spPr>
            <a:xfrm>
              <a:off x="9512277" y="448843"/>
              <a:ext cx="24635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Typical Impacts</a:t>
              </a:r>
            </a:p>
          </p:txBody>
        </p:sp>
        <p:sp>
          <p:nvSpPr>
            <p:cNvPr id="29" name="TextBox 28"/>
            <p:cNvSpPr txBox="1"/>
            <p:nvPr/>
          </p:nvSpPr>
          <p:spPr>
            <a:xfrm>
              <a:off x="9371830" y="951634"/>
              <a:ext cx="2963027"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Temperatures:</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33363" marR="0" lvl="1"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There tends to be a strong tendency for </a:t>
              </a:r>
              <a:r>
                <a:rPr kumimoji="0" lang="en-US" sz="16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rPr>
                <a:t>colder-than-normal</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conditions from southeast Alaska southeast into the Northern Plains. </a:t>
              </a:r>
            </a:p>
            <a:p>
              <a:pPr marL="233363" marR="0" lvl="1" indent="-23336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There is a strong tendency for </a:t>
              </a:r>
              <a:r>
                <a:rPr kumimoji="0" lang="en-US"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warmer-than-normal</a:t>
              </a:r>
              <a:r>
                <a:rPr kumimoji="0" lang="en-US" sz="16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conditions across the southern and eastern United States.</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Precipitation:</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There is a strong tendency for </a:t>
              </a:r>
              <a:r>
                <a:rPr kumimoji="0" lang="en-US" sz="1600" b="0" i="0" u="none" strike="noStrike" kern="1200" cap="none" spc="0" normalizeH="0" baseline="0" noProof="0" dirty="0">
                  <a:ln>
                    <a:noFill/>
                  </a:ln>
                  <a:solidFill>
                    <a:srgbClr val="70AD47">
                      <a:lumMod val="75000"/>
                    </a:srgbClr>
                  </a:solidFill>
                  <a:effectLst/>
                  <a:uLnTx/>
                  <a:uFillTx/>
                  <a:latin typeface="Arial Narrow" panose="020B0606020202030204" pitchFamily="34" charset="0"/>
                  <a:ea typeface="+mn-ea"/>
                  <a:cs typeface="+mn-cs"/>
                </a:rPr>
                <a:t>wetter-than-normal</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conditions from the Tennessee/Ohio river valleys into the southern Great Lakes &amp; Pacific Northwest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There is a strong tendency for </a:t>
              </a:r>
              <a:r>
                <a:rPr kumimoji="0" lang="en-US" sz="16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mn-cs"/>
                </a:rPr>
                <a:t>drier-than-normal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conditions across the southern United States.</a:t>
              </a:r>
            </a:p>
          </p:txBody>
        </p:sp>
      </p:grpSp>
      <p:grpSp>
        <p:nvGrpSpPr>
          <p:cNvPr id="8" name="Group 7"/>
          <p:cNvGrpSpPr/>
          <p:nvPr/>
        </p:nvGrpSpPr>
        <p:grpSpPr>
          <a:xfrm>
            <a:off x="231070" y="710848"/>
            <a:ext cx="3700016" cy="476649"/>
            <a:chOff x="238894" y="1083556"/>
            <a:chExt cx="3700016" cy="476649"/>
          </a:xfrm>
        </p:grpSpPr>
        <p:sp>
          <p:nvSpPr>
            <p:cNvPr id="6" name="TextBox 5"/>
            <p:cNvSpPr txBox="1"/>
            <p:nvPr/>
          </p:nvSpPr>
          <p:spPr>
            <a:xfrm>
              <a:off x="1888601" y="1098540"/>
              <a:ext cx="2050309"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Moderate</a:t>
              </a:r>
            </a:p>
          </p:txBody>
        </p:sp>
        <p:sp>
          <p:nvSpPr>
            <p:cNvPr id="30" name="TextBox 29"/>
            <p:cNvSpPr txBox="1"/>
            <p:nvPr/>
          </p:nvSpPr>
          <p:spPr>
            <a:xfrm>
              <a:off x="238894" y="1083556"/>
              <a:ext cx="2135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Strength:</a:t>
              </a:r>
            </a:p>
          </p:txBody>
        </p:sp>
      </p:gr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698" t="6801" r="2531"/>
          <a:stretch/>
        </p:blipFill>
        <p:spPr>
          <a:xfrm>
            <a:off x="4247541" y="758329"/>
            <a:ext cx="7827687" cy="4510030"/>
          </a:xfrm>
          <a:prstGeom prst="rect">
            <a:avLst/>
          </a:prstGeom>
          <a:ln>
            <a:solidFill>
              <a:schemeClr val="tx1"/>
            </a:solidFill>
          </a:ln>
        </p:spPr>
      </p:pic>
      <p:sp>
        <p:nvSpPr>
          <p:cNvPr id="2" name="TextBox 1"/>
          <p:cNvSpPr txBox="1"/>
          <p:nvPr/>
        </p:nvSpPr>
        <p:spPr>
          <a:xfrm>
            <a:off x="4247540" y="4646380"/>
            <a:ext cx="4979772"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Typical Wintertime La Niña Pattern</a:t>
            </a:r>
          </a:p>
        </p:txBody>
      </p:sp>
      <p:grpSp>
        <p:nvGrpSpPr>
          <p:cNvPr id="31" name="Group 30"/>
          <p:cNvGrpSpPr/>
          <p:nvPr/>
        </p:nvGrpSpPr>
        <p:grpSpPr>
          <a:xfrm>
            <a:off x="-75515" y="4319"/>
            <a:ext cx="12267514" cy="6858000"/>
            <a:chOff x="-495644" y="584051"/>
            <a:chExt cx="12267514" cy="6858000"/>
          </a:xfrm>
        </p:grpSpPr>
        <p:grpSp>
          <p:nvGrpSpPr>
            <p:cNvPr id="32" name="Group 31"/>
            <p:cNvGrpSpPr/>
            <p:nvPr/>
          </p:nvGrpSpPr>
          <p:grpSpPr>
            <a:xfrm>
              <a:off x="-420130" y="584051"/>
              <a:ext cx="12192000" cy="6858000"/>
              <a:chOff x="0" y="0"/>
              <a:chExt cx="12192000" cy="6858000"/>
            </a:xfrm>
          </p:grpSpPr>
          <p:grpSp>
            <p:nvGrpSpPr>
              <p:cNvPr id="42" name="Group 41"/>
              <p:cNvGrpSpPr/>
              <p:nvPr/>
            </p:nvGrpSpPr>
            <p:grpSpPr>
              <a:xfrm>
                <a:off x="0" y="0"/>
                <a:ext cx="12192000" cy="6858000"/>
                <a:chOff x="0" y="0"/>
                <a:chExt cx="12192000" cy="6858000"/>
              </a:xfrm>
            </p:grpSpPr>
            <p:sp>
              <p:nvSpPr>
                <p:cNvPr id="44" name="L-Shape 43"/>
                <p:cNvSpPr/>
                <p:nvPr/>
              </p:nvSpPr>
              <p:spPr>
                <a:xfrm>
                  <a:off x="0" y="0"/>
                  <a:ext cx="12192000" cy="6858000"/>
                </a:xfrm>
                <a:prstGeom prst="corner">
                  <a:avLst>
                    <a:gd name="adj1" fmla="val 6489"/>
                    <a:gd name="adj2" fmla="val 10076"/>
                  </a:avLst>
                </a:prstGeom>
                <a:blipFill dpi="0"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4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L-Shape 44"/>
                <p:cNvSpPr/>
                <p:nvPr/>
              </p:nvSpPr>
              <p:spPr>
                <a:xfrm>
                  <a:off x="0" y="0"/>
                  <a:ext cx="12192000" cy="6858000"/>
                </a:xfrm>
                <a:prstGeom prst="corner">
                  <a:avLst>
                    <a:gd name="adj1" fmla="val 5260"/>
                    <a:gd name="adj2" fmla="val 8815"/>
                  </a:avLst>
                </a:prstGeom>
                <a:blipFill dpi="0" rotWithShape="1">
                  <a:blip r:embed="rId8">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7" descr="H:\clint.aegerter\Graphics\Logos\1000px-US-NationalWeatherService-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41" y="43476"/>
                <a:ext cx="540575" cy="54057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495644" y="1569571"/>
              <a:ext cx="12051316" cy="5849996"/>
              <a:chOff x="-75514" y="985520"/>
              <a:chExt cx="12051316" cy="5849996"/>
            </a:xfrm>
          </p:grpSpPr>
          <p:sp>
            <p:nvSpPr>
              <p:cNvPr id="34" name="TextBox 33"/>
              <p:cNvSpPr txBox="1"/>
              <p:nvPr/>
            </p:nvSpPr>
            <p:spPr>
              <a:xfrm rot="16200000">
                <a:off x="-2048510" y="2958516"/>
                <a:ext cx="4592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WINTER OUTLOOK 2021-22</a:t>
                </a:r>
              </a:p>
            </p:txBody>
          </p:sp>
          <p:grpSp>
            <p:nvGrpSpPr>
              <p:cNvPr id="35" name="Group 34"/>
              <p:cNvGrpSpPr/>
              <p:nvPr/>
            </p:nvGrpSpPr>
            <p:grpSpPr>
              <a:xfrm>
                <a:off x="520016" y="6478282"/>
                <a:ext cx="10773418" cy="357234"/>
                <a:chOff x="615510" y="6616799"/>
                <a:chExt cx="7969032" cy="357234"/>
              </a:xfrm>
            </p:grpSpPr>
            <p:sp>
              <p:nvSpPr>
                <p:cNvPr id="40" name="TextBox 39"/>
                <p:cNvSpPr txBox="1"/>
                <p:nvPr/>
              </p:nvSpPr>
              <p:spPr>
                <a:xfrm>
                  <a:off x="615510" y="6635479"/>
                  <a:ext cx="158435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NATIONAL WEATHER SERVICE</a:t>
                  </a:r>
                </a:p>
              </p:txBody>
            </p:sp>
            <p:sp>
              <p:nvSpPr>
                <p:cNvPr id="41" name="TextBox 40"/>
                <p:cNvSpPr txBox="1"/>
                <p:nvPr/>
              </p:nvSpPr>
              <p:spPr>
                <a:xfrm>
                  <a:off x="7702137" y="6616799"/>
                  <a:ext cx="8824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Bahnschrift SemiBold Condensed" panose="020B0502040204020203" pitchFamily="34" charset="0"/>
                      <a:ea typeface="+mn-ea"/>
                      <a:cs typeface="+mn-cs"/>
                    </a:rPr>
                    <a:t>weather.gov</a:t>
                  </a:r>
                </a:p>
              </p:txBody>
            </p:sp>
          </p:grpSp>
          <p:grpSp>
            <p:nvGrpSpPr>
              <p:cNvPr id="36" name="Group 35"/>
              <p:cNvGrpSpPr/>
              <p:nvPr/>
            </p:nvGrpSpPr>
            <p:grpSpPr>
              <a:xfrm>
                <a:off x="11175909" y="6573520"/>
                <a:ext cx="799893" cy="191583"/>
                <a:chOff x="3027084" y="3078468"/>
                <a:chExt cx="799893" cy="191583"/>
              </a:xfrm>
            </p:grpSpPr>
            <p:pic>
              <p:nvPicPr>
                <p:cNvPr id="37" name="Picture 36"/>
                <p:cNvPicPr>
                  <a:picLocks noChangeAspect="1"/>
                </p:cNvPicPr>
                <p:nvPr/>
              </p:nvPicPr>
              <p:blipFill>
                <a:blip r:link="rId2"/>
                <a:stretch>
                  <a:fillRect/>
                </a:stretch>
              </p:blipFill>
              <p:spPr>
                <a:xfrm>
                  <a:off x="3027084" y="3078468"/>
                  <a:ext cx="195269" cy="191583"/>
                </a:xfrm>
                <a:prstGeom prst="rect">
                  <a:avLst/>
                </a:prstGeom>
              </p:spPr>
            </p:pic>
            <p:pic>
              <p:nvPicPr>
                <p:cNvPr id="38" name="Picture 37"/>
                <p:cNvPicPr>
                  <a:picLocks noChangeAspect="1"/>
                </p:cNvPicPr>
                <p:nvPr/>
              </p:nvPicPr>
              <p:blipFill>
                <a:blip r:link="rId3"/>
                <a:stretch>
                  <a:fillRect/>
                </a:stretch>
              </p:blipFill>
              <p:spPr>
                <a:xfrm>
                  <a:off x="3326028" y="3094956"/>
                  <a:ext cx="207647" cy="166117"/>
                </a:xfrm>
                <a:prstGeom prst="rect">
                  <a:avLst/>
                </a:prstGeom>
              </p:spPr>
            </p:pic>
            <p:pic>
              <p:nvPicPr>
                <p:cNvPr id="39" name="Picture 23"/>
                <p:cNvPicPr>
                  <a:picLocks noChangeAspect="1" noChangeArrowheads="1"/>
                </p:cNvPicPr>
                <p:nvPr/>
              </p:nvPicPr>
              <p:blipFill>
                <a:blip r:link="rId4"/>
                <a:stretch>
                  <a:fillRect/>
                </a:stretch>
              </p:blipFill>
              <p:spPr bwMode="auto">
                <a:xfrm>
                  <a:off x="3585192" y="3097529"/>
                  <a:ext cx="241785" cy="167637"/>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4" name="TextBox 3"/>
          <p:cNvSpPr txBox="1"/>
          <p:nvPr/>
        </p:nvSpPr>
        <p:spPr>
          <a:xfrm>
            <a:off x="7389487" y="3160862"/>
            <a:ext cx="9204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Dec-Mar</a:t>
            </a:r>
          </a:p>
        </p:txBody>
      </p:sp>
      <p:sp>
        <p:nvSpPr>
          <p:cNvPr id="46" name="TextBox 45"/>
          <p:cNvSpPr txBox="1"/>
          <p:nvPr/>
        </p:nvSpPr>
        <p:spPr>
          <a:xfrm>
            <a:off x="10236743" y="3571297"/>
            <a:ext cx="9204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Dec-Mar</a:t>
            </a:r>
          </a:p>
        </p:txBody>
      </p:sp>
      <p:sp>
        <p:nvSpPr>
          <p:cNvPr id="47" name="TextBox 46"/>
          <p:cNvSpPr txBox="1"/>
          <p:nvPr/>
        </p:nvSpPr>
        <p:spPr>
          <a:xfrm>
            <a:off x="8556258" y="4256445"/>
            <a:ext cx="853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Oct-Apr</a:t>
            </a:r>
          </a:p>
        </p:txBody>
      </p:sp>
      <p:sp>
        <p:nvSpPr>
          <p:cNvPr id="48" name="TextBox 47"/>
          <p:cNvSpPr txBox="1"/>
          <p:nvPr/>
        </p:nvSpPr>
        <p:spPr>
          <a:xfrm>
            <a:off x="10550353" y="4650883"/>
            <a:ext cx="853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Oct-Apr</a:t>
            </a:r>
          </a:p>
        </p:txBody>
      </p:sp>
      <p:sp>
        <p:nvSpPr>
          <p:cNvPr id="7" name="Rectangle 6"/>
          <p:cNvSpPr/>
          <p:nvPr/>
        </p:nvSpPr>
        <p:spPr>
          <a:xfrm>
            <a:off x="4303570" y="5689418"/>
            <a:ext cx="7771657" cy="276999"/>
          </a:xfrm>
          <a:prstGeom prst="rect">
            <a:avLst/>
          </a:prstGeom>
          <a:solidFill>
            <a:schemeClr val="accent4">
              <a:lumMod val="20000"/>
              <a:lumOff val="80000"/>
            </a:schemeClr>
          </a:solid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Moderate La Niña Winters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1955-56, 1970-71, 1984-85, 2010-11, &amp; 2020-21.</a:t>
            </a:r>
          </a:p>
        </p:txBody>
      </p:sp>
      <p:sp>
        <p:nvSpPr>
          <p:cNvPr id="3" name="TextBox 2"/>
          <p:cNvSpPr txBox="1"/>
          <p:nvPr/>
        </p:nvSpPr>
        <p:spPr>
          <a:xfrm>
            <a:off x="9916346" y="4960695"/>
            <a:ext cx="215888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Image courtesy of NOAA</a:t>
            </a:r>
          </a:p>
        </p:txBody>
      </p:sp>
      <p:sp>
        <p:nvSpPr>
          <p:cNvPr id="13" name="Freeform 12"/>
          <p:cNvSpPr/>
          <p:nvPr/>
        </p:nvSpPr>
        <p:spPr>
          <a:xfrm>
            <a:off x="10013577" y="2779059"/>
            <a:ext cx="959223" cy="1030941"/>
          </a:xfrm>
          <a:custGeom>
            <a:avLst/>
            <a:gdLst>
              <a:gd name="connsiteX0" fmla="*/ 322730 w 923365"/>
              <a:gd name="connsiteY0" fmla="*/ 0 h 1030941"/>
              <a:gd name="connsiteX1" fmla="*/ 17930 w 923365"/>
              <a:gd name="connsiteY1" fmla="*/ 340659 h 1030941"/>
              <a:gd name="connsiteX2" fmla="*/ 17930 w 923365"/>
              <a:gd name="connsiteY2" fmla="*/ 618565 h 1030941"/>
              <a:gd name="connsiteX3" fmla="*/ 0 w 923365"/>
              <a:gd name="connsiteY3" fmla="*/ 869576 h 1030941"/>
              <a:gd name="connsiteX4" fmla="*/ 242047 w 923365"/>
              <a:gd name="connsiteY4" fmla="*/ 1030941 h 1030941"/>
              <a:gd name="connsiteX5" fmla="*/ 277906 w 923365"/>
              <a:gd name="connsiteY5" fmla="*/ 824753 h 1030941"/>
              <a:gd name="connsiteX6" fmla="*/ 385483 w 923365"/>
              <a:gd name="connsiteY6" fmla="*/ 690282 h 1030941"/>
              <a:gd name="connsiteX7" fmla="*/ 753036 w 923365"/>
              <a:gd name="connsiteY7" fmla="*/ 564776 h 1030941"/>
              <a:gd name="connsiteX8" fmla="*/ 905436 w 923365"/>
              <a:gd name="connsiteY8" fmla="*/ 475129 h 1030941"/>
              <a:gd name="connsiteX9" fmla="*/ 923365 w 923365"/>
              <a:gd name="connsiteY9" fmla="*/ 304800 h 1030941"/>
              <a:gd name="connsiteX10" fmla="*/ 672353 w 923365"/>
              <a:gd name="connsiteY10" fmla="*/ 89647 h 1030941"/>
              <a:gd name="connsiteX11" fmla="*/ 322730 w 923365"/>
              <a:gd name="connsiteY11" fmla="*/ 0 h 1030941"/>
              <a:gd name="connsiteX0" fmla="*/ 358588 w 959223"/>
              <a:gd name="connsiteY0" fmla="*/ 0 h 1030941"/>
              <a:gd name="connsiteX1" fmla="*/ 0 w 959223"/>
              <a:gd name="connsiteY1" fmla="*/ 26894 h 1030941"/>
              <a:gd name="connsiteX2" fmla="*/ 53788 w 959223"/>
              <a:gd name="connsiteY2" fmla="*/ 618565 h 1030941"/>
              <a:gd name="connsiteX3" fmla="*/ 35858 w 959223"/>
              <a:gd name="connsiteY3" fmla="*/ 869576 h 1030941"/>
              <a:gd name="connsiteX4" fmla="*/ 277905 w 959223"/>
              <a:gd name="connsiteY4" fmla="*/ 1030941 h 1030941"/>
              <a:gd name="connsiteX5" fmla="*/ 313764 w 959223"/>
              <a:gd name="connsiteY5" fmla="*/ 824753 h 1030941"/>
              <a:gd name="connsiteX6" fmla="*/ 421341 w 959223"/>
              <a:gd name="connsiteY6" fmla="*/ 690282 h 1030941"/>
              <a:gd name="connsiteX7" fmla="*/ 788894 w 959223"/>
              <a:gd name="connsiteY7" fmla="*/ 564776 h 1030941"/>
              <a:gd name="connsiteX8" fmla="*/ 941294 w 959223"/>
              <a:gd name="connsiteY8" fmla="*/ 475129 h 1030941"/>
              <a:gd name="connsiteX9" fmla="*/ 959223 w 959223"/>
              <a:gd name="connsiteY9" fmla="*/ 304800 h 1030941"/>
              <a:gd name="connsiteX10" fmla="*/ 708211 w 959223"/>
              <a:gd name="connsiteY10" fmla="*/ 89647 h 1030941"/>
              <a:gd name="connsiteX11" fmla="*/ 358588 w 959223"/>
              <a:gd name="connsiteY11" fmla="*/ 0 h 103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9223" h="1030941">
                <a:moveTo>
                  <a:pt x="358588" y="0"/>
                </a:moveTo>
                <a:lnTo>
                  <a:pt x="0" y="26894"/>
                </a:lnTo>
                <a:lnTo>
                  <a:pt x="53788" y="618565"/>
                </a:lnTo>
                <a:lnTo>
                  <a:pt x="35858" y="869576"/>
                </a:lnTo>
                <a:lnTo>
                  <a:pt x="277905" y="1030941"/>
                </a:lnTo>
                <a:lnTo>
                  <a:pt x="313764" y="824753"/>
                </a:lnTo>
                <a:lnTo>
                  <a:pt x="421341" y="690282"/>
                </a:lnTo>
                <a:lnTo>
                  <a:pt x="788894" y="564776"/>
                </a:lnTo>
                <a:lnTo>
                  <a:pt x="941294" y="475129"/>
                </a:lnTo>
                <a:lnTo>
                  <a:pt x="959223" y="304800"/>
                </a:lnTo>
                <a:lnTo>
                  <a:pt x="708211" y="89647"/>
                </a:lnTo>
                <a:lnTo>
                  <a:pt x="358588" y="0"/>
                </a:lnTo>
                <a:close/>
              </a:path>
            </a:pathLst>
          </a:cu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9227312" y="851673"/>
            <a:ext cx="2796895" cy="1107996"/>
          </a:xfrm>
          <a:prstGeom prst="rect">
            <a:avLst/>
          </a:prstGeom>
          <a:solidFill>
            <a:schemeClr val="bg1"/>
          </a:solidFill>
          <a:ln w="38100">
            <a:solidFill>
              <a:schemeClr val="accent6">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Stronger La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Niñas</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like this one, can shift storm tracks further northwest, so this area can also see wetter-than-normal winters</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3" name="Straight Arrow Connector 22"/>
          <p:cNvCxnSpPr>
            <a:stCxn id="17" idx="2"/>
          </p:cNvCxnSpPr>
          <p:nvPr/>
        </p:nvCxnSpPr>
        <p:spPr>
          <a:xfrm flipH="1">
            <a:off x="10344150" y="1959669"/>
            <a:ext cx="281610" cy="1053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9534525" y="2771775"/>
            <a:ext cx="514350" cy="704850"/>
          </a:xfrm>
          <a:custGeom>
            <a:avLst/>
            <a:gdLst>
              <a:gd name="connsiteX0" fmla="*/ 95250 w 485775"/>
              <a:gd name="connsiteY0" fmla="*/ 0 h 704850"/>
              <a:gd name="connsiteX1" fmla="*/ 19050 w 485775"/>
              <a:gd name="connsiteY1" fmla="*/ 200025 h 704850"/>
              <a:gd name="connsiteX2" fmla="*/ 0 w 485775"/>
              <a:gd name="connsiteY2" fmla="*/ 619125 h 704850"/>
              <a:gd name="connsiteX3" fmla="*/ 200025 w 485775"/>
              <a:gd name="connsiteY3" fmla="*/ 704850 h 704850"/>
              <a:gd name="connsiteX4" fmla="*/ 485775 w 485775"/>
              <a:gd name="connsiteY4" fmla="*/ 295275 h 704850"/>
              <a:gd name="connsiteX5" fmla="*/ 466725 w 485775"/>
              <a:gd name="connsiteY5" fmla="*/ 19050 h 704850"/>
              <a:gd name="connsiteX6" fmla="*/ 152400 w 485775"/>
              <a:gd name="connsiteY6" fmla="*/ 0 h 704850"/>
              <a:gd name="connsiteX7" fmla="*/ 152400 w 485775"/>
              <a:gd name="connsiteY7" fmla="*/ 0 h 704850"/>
              <a:gd name="connsiteX0" fmla="*/ 123825 w 514350"/>
              <a:gd name="connsiteY0" fmla="*/ 0 h 704850"/>
              <a:gd name="connsiteX1" fmla="*/ 0 w 514350"/>
              <a:gd name="connsiteY1" fmla="*/ 180975 h 704850"/>
              <a:gd name="connsiteX2" fmla="*/ 28575 w 514350"/>
              <a:gd name="connsiteY2" fmla="*/ 619125 h 704850"/>
              <a:gd name="connsiteX3" fmla="*/ 228600 w 514350"/>
              <a:gd name="connsiteY3" fmla="*/ 704850 h 704850"/>
              <a:gd name="connsiteX4" fmla="*/ 514350 w 514350"/>
              <a:gd name="connsiteY4" fmla="*/ 295275 h 704850"/>
              <a:gd name="connsiteX5" fmla="*/ 495300 w 514350"/>
              <a:gd name="connsiteY5" fmla="*/ 19050 h 704850"/>
              <a:gd name="connsiteX6" fmla="*/ 180975 w 514350"/>
              <a:gd name="connsiteY6" fmla="*/ 0 h 704850"/>
              <a:gd name="connsiteX7" fmla="*/ 180975 w 514350"/>
              <a:gd name="connsiteY7"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 h="704850">
                <a:moveTo>
                  <a:pt x="123825" y="0"/>
                </a:moveTo>
                <a:lnTo>
                  <a:pt x="0" y="180975"/>
                </a:lnTo>
                <a:lnTo>
                  <a:pt x="28575" y="619125"/>
                </a:lnTo>
                <a:lnTo>
                  <a:pt x="228600" y="704850"/>
                </a:lnTo>
                <a:lnTo>
                  <a:pt x="514350" y="295275"/>
                </a:lnTo>
                <a:lnTo>
                  <a:pt x="495300" y="19050"/>
                </a:lnTo>
                <a:lnTo>
                  <a:pt x="180975" y="0"/>
                </a:lnTo>
                <a:lnTo>
                  <a:pt x="180975" y="0"/>
                </a:ln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6529182" y="835812"/>
            <a:ext cx="2484711" cy="1077218"/>
          </a:xfrm>
          <a:prstGeom prst="rect">
            <a:avLst/>
          </a:prstGeom>
          <a:solidFill>
            <a:schemeClr val="bg1"/>
          </a:solidFill>
          <a:ln w="38100">
            <a:solidFill>
              <a:schemeClr val="tx1"/>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Since 1990, the Northern Plains has seen highly variable temperatures during La Niña, so there is more uncertainty.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Straight Arrow Connector 52"/>
          <p:cNvCxnSpPr>
            <a:stCxn id="51" idx="2"/>
          </p:cNvCxnSpPr>
          <p:nvPr/>
        </p:nvCxnSpPr>
        <p:spPr>
          <a:xfrm>
            <a:off x="7771538" y="1913030"/>
            <a:ext cx="1995264" cy="1230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52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Climate/Drought Summary</a:t>
            </a:r>
          </a:p>
        </p:txBody>
      </p:sp>
      <p:sp>
        <p:nvSpPr>
          <p:cNvPr id="3" name="Content Placeholder 2"/>
          <p:cNvSpPr>
            <a:spLocks noGrp="1"/>
          </p:cNvSpPr>
          <p:nvPr>
            <p:ph idx="1"/>
          </p:nvPr>
        </p:nvSpPr>
        <p:spPr>
          <a:xfrm>
            <a:off x="1097280" y="1845733"/>
            <a:ext cx="10058400" cy="4406786"/>
          </a:xfrm>
        </p:spPr>
        <p:txBody>
          <a:bodyPr>
            <a:normAutofit fontScale="92500" lnSpcReduction="10000"/>
          </a:bodyPr>
          <a:lstStyle/>
          <a:p>
            <a:pPr>
              <a:buFont typeface="Wingdings" panose="05000000000000000000" pitchFamily="2" charset="2"/>
              <a:buChar char="Ø"/>
            </a:pPr>
            <a:r>
              <a:rPr lang="en-US" dirty="0"/>
              <a:t>Temperatures have been warmer than normal throughout the High Plains into the Autumn season.  Ideal for harvest conditions, but still contributing to the drought in the region.  Over the last 60 days, most all the region was 2-4 degrees above normal with the greatest departures in the Dakota’s where departures were 6-8 degrees above normal.</a:t>
            </a:r>
          </a:p>
          <a:p>
            <a:pPr>
              <a:buFont typeface="Wingdings" panose="05000000000000000000" pitchFamily="2" charset="2"/>
              <a:buChar char="Ø"/>
            </a:pPr>
            <a:r>
              <a:rPr lang="en-US" dirty="0"/>
              <a:t>Much of the region has recorded above normal temperatures this year with the Dakota’s being the warmest with departures of 3-5 degrees above normal for 2021.  Precipitation has been spotty and inconsistent this year with some areas very wet at times and then followed up by dryness or vice versa.  A few pockets in eastern NE, northcentral and southeast KS, southern CO, central WY, and northeast South Dakota are showing above normal precipitation for the year.</a:t>
            </a:r>
          </a:p>
          <a:p>
            <a:pPr>
              <a:buFont typeface="Wingdings" panose="05000000000000000000" pitchFamily="2" charset="2"/>
              <a:buChar char="Ø"/>
            </a:pPr>
            <a:r>
              <a:rPr lang="en-US" dirty="0"/>
              <a:t>Nebraska is currently showing 31.57 percent of the state in drought.  Most of the drought is moderate drought (D1) to severe drought (D2) with a pocket of extreme drought (D3) in the panhandle.  This compares to early July when 21.77% of the state was in drought with only 2.15% in D2.</a:t>
            </a:r>
          </a:p>
          <a:p>
            <a:pPr>
              <a:buFont typeface="Wingdings" panose="05000000000000000000" pitchFamily="2" charset="2"/>
              <a:buChar char="Ø"/>
            </a:pPr>
            <a:r>
              <a:rPr lang="en-US" dirty="0"/>
              <a:t>The seasonal drought outlook that goes through the end of January has current drought persisting during this time. </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39C33-C85B-4454-8697-35162D8B4602}"/>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TextBox 8"/>
          <p:cNvSpPr txBox="1">
            <a:spLocks noChangeArrowheads="1"/>
          </p:cNvSpPr>
          <p:nvPr/>
        </p:nvSpPr>
        <p:spPr bwMode="auto">
          <a:xfrm>
            <a:off x="10883096" y="575691"/>
            <a:ext cx="1905000" cy="830997"/>
          </a:xfrm>
          <a:prstGeom prst="rect">
            <a:avLst/>
          </a:prstGeom>
          <a:noFill/>
          <a:ln w="9525">
            <a:noFill/>
            <a:miter lim="800000"/>
            <a:headEnd/>
            <a:tailEnd/>
          </a:ln>
        </p:spPr>
        <p:txBody>
          <a:bodyPr wrap="square">
            <a:spAutoFit/>
          </a:bodyPr>
          <a:lstStyle/>
          <a:p>
            <a:pPr>
              <a:spcBef>
                <a:spcPct val="20000"/>
              </a:spcBef>
            </a:pPr>
            <a:r>
              <a:rPr lang="en-US" sz="2400" b="1" dirty="0">
                <a:solidFill>
                  <a:srgbClr val="FF0000"/>
                </a:solidFill>
              </a:rPr>
              <a:t>3238.0 feet 59.8% Full</a:t>
            </a: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TextBox 7"/>
          <p:cNvSpPr txBox="1"/>
          <p:nvPr/>
        </p:nvSpPr>
        <p:spPr>
          <a:xfrm>
            <a:off x="10196469" y="2751006"/>
            <a:ext cx="1866900" cy="861774"/>
          </a:xfrm>
          <a:prstGeom prst="rect">
            <a:avLst/>
          </a:prstGeom>
          <a:solidFill>
            <a:schemeClr val="bg1"/>
          </a:solidFill>
        </p:spPr>
        <p:txBody>
          <a:bodyPr wrap="square" rtlCol="0">
            <a:spAutoFit/>
          </a:bodyPr>
          <a:lstStyle/>
          <a:p>
            <a:r>
              <a:rPr lang="en-US" sz="2000" b="1" dirty="0">
                <a:solidFill>
                  <a:srgbClr val="FF0000"/>
                </a:solidFill>
              </a:rPr>
              <a:t>3243.3 feet 66.7% Full</a:t>
            </a:r>
          </a:p>
          <a:p>
            <a:r>
              <a:rPr lang="en-US" sz="1000" b="1" dirty="0">
                <a:solidFill>
                  <a:srgbClr val="0000FF"/>
                </a:solidFill>
              </a:rPr>
              <a:t>July 2021 CARC meeting</a:t>
            </a:r>
          </a:p>
        </p:txBody>
      </p:sp>
      <p:sp>
        <p:nvSpPr>
          <p:cNvPr id="9" name="Down Arrow 4">
            <a:extLst>
              <a:ext uri="{FF2B5EF4-FFF2-40B4-BE49-F238E27FC236}">
                <a16:creationId xmlns:a16="http://schemas.microsoft.com/office/drawing/2014/main" id="{B95F91A5-1137-478E-9E51-F6C41BE5C92B}"/>
              </a:ext>
            </a:extLst>
          </p:cNvPr>
          <p:cNvSpPr/>
          <p:nvPr/>
        </p:nvSpPr>
        <p:spPr>
          <a:xfrm rot="10800000">
            <a:off x="11324214" y="2231276"/>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11" name="Arrow: Left 10">
            <a:extLst>
              <a:ext uri="{FF2B5EF4-FFF2-40B4-BE49-F238E27FC236}">
                <a16:creationId xmlns:a16="http://schemas.microsoft.com/office/drawing/2014/main" id="{CDFD6B65-37BA-4746-961E-0F629700CFAA}"/>
              </a:ext>
            </a:extLst>
          </p:cNvPr>
          <p:cNvSpPr/>
          <p:nvPr/>
        </p:nvSpPr>
        <p:spPr>
          <a:xfrm>
            <a:off x="11607823" y="2231275"/>
            <a:ext cx="455546" cy="12603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71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D961CC-07C4-4A13-BAAF-D1864353BAEE}"/>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Down Arrow 4"/>
          <p:cNvSpPr/>
          <p:nvPr/>
        </p:nvSpPr>
        <p:spPr>
          <a:xfrm rot="10800000">
            <a:off x="8354123" y="3295669"/>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6" name="TextBox 5"/>
          <p:cNvSpPr txBox="1"/>
          <p:nvPr/>
        </p:nvSpPr>
        <p:spPr>
          <a:xfrm>
            <a:off x="10178150" y="3247543"/>
            <a:ext cx="1866900" cy="861774"/>
          </a:xfrm>
          <a:prstGeom prst="rect">
            <a:avLst/>
          </a:prstGeom>
          <a:noFill/>
        </p:spPr>
        <p:txBody>
          <a:bodyPr wrap="square" rtlCol="0">
            <a:spAutoFit/>
          </a:bodyPr>
          <a:lstStyle/>
          <a:p>
            <a:r>
              <a:rPr lang="en-US" sz="2000" b="1" dirty="0">
                <a:solidFill>
                  <a:srgbClr val="FF0000"/>
                </a:solidFill>
              </a:rPr>
              <a:t>3238.0 Feet</a:t>
            </a:r>
          </a:p>
          <a:p>
            <a:r>
              <a:rPr lang="en-US" sz="2000" b="1" dirty="0">
                <a:solidFill>
                  <a:srgbClr val="FF0000"/>
                </a:solidFill>
              </a:rPr>
              <a:t>59.8% of Max</a:t>
            </a:r>
          </a:p>
          <a:p>
            <a:r>
              <a:rPr lang="en-US" sz="1000" b="1" dirty="0">
                <a:solidFill>
                  <a:srgbClr val="0000FF"/>
                </a:solidFill>
              </a:rPr>
              <a:t>November 2021</a:t>
            </a:r>
          </a:p>
        </p:txBody>
      </p:sp>
      <p:sp>
        <p:nvSpPr>
          <p:cNvPr id="8" name="TextBox 7"/>
          <p:cNvSpPr txBox="1"/>
          <p:nvPr/>
        </p:nvSpPr>
        <p:spPr>
          <a:xfrm>
            <a:off x="1471183" y="1716244"/>
            <a:ext cx="1866900" cy="861774"/>
          </a:xfrm>
          <a:prstGeom prst="rect">
            <a:avLst/>
          </a:prstGeom>
          <a:noFill/>
        </p:spPr>
        <p:txBody>
          <a:bodyPr wrap="square" rtlCol="0">
            <a:spAutoFit/>
          </a:bodyPr>
          <a:lstStyle/>
          <a:p>
            <a:r>
              <a:rPr lang="en-US" sz="2000" b="1" dirty="0">
                <a:solidFill>
                  <a:srgbClr val="FF0000"/>
                </a:solidFill>
              </a:rPr>
              <a:t>3243.4 Feet</a:t>
            </a:r>
          </a:p>
          <a:p>
            <a:r>
              <a:rPr lang="en-US" sz="2000" b="1" dirty="0">
                <a:solidFill>
                  <a:srgbClr val="FF0000"/>
                </a:solidFill>
              </a:rPr>
              <a:t>68.8% of Max</a:t>
            </a:r>
          </a:p>
          <a:p>
            <a:r>
              <a:rPr lang="en-US" sz="1000" b="1" dirty="0">
                <a:solidFill>
                  <a:srgbClr val="0000FF"/>
                </a:solidFill>
              </a:rPr>
              <a:t>December 2020</a:t>
            </a:r>
          </a:p>
        </p:txBody>
      </p:sp>
      <p:sp>
        <p:nvSpPr>
          <p:cNvPr id="10" name="Text Box 5"/>
          <p:cNvSpPr txBox="1">
            <a:spLocks noChangeArrowheads="1"/>
          </p:cNvSpPr>
          <p:nvPr/>
        </p:nvSpPr>
        <p:spPr bwMode="auto">
          <a:xfrm>
            <a:off x="3686185" y="5716280"/>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2404633" y="2482021"/>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13" name="TextBox 12"/>
          <p:cNvSpPr txBox="1"/>
          <p:nvPr/>
        </p:nvSpPr>
        <p:spPr>
          <a:xfrm>
            <a:off x="7420673" y="3885143"/>
            <a:ext cx="1866900" cy="861774"/>
          </a:xfrm>
          <a:prstGeom prst="rect">
            <a:avLst/>
          </a:prstGeom>
          <a:noFill/>
        </p:spPr>
        <p:txBody>
          <a:bodyPr wrap="square" rtlCol="0">
            <a:spAutoFit/>
          </a:bodyPr>
          <a:lstStyle/>
          <a:p>
            <a:r>
              <a:rPr lang="en-US" sz="2000" b="1" dirty="0">
                <a:solidFill>
                  <a:srgbClr val="FF0000"/>
                </a:solidFill>
              </a:rPr>
              <a:t>3243.3 Feet</a:t>
            </a:r>
          </a:p>
          <a:p>
            <a:r>
              <a:rPr lang="en-US" sz="2000" b="1" dirty="0">
                <a:solidFill>
                  <a:srgbClr val="FF0000"/>
                </a:solidFill>
              </a:rPr>
              <a:t>68.7% of Max</a:t>
            </a:r>
          </a:p>
          <a:p>
            <a:r>
              <a:rPr lang="en-US" sz="1000" b="1" dirty="0">
                <a:solidFill>
                  <a:srgbClr val="0000FF"/>
                </a:solidFill>
              </a:rPr>
              <a:t>July 2021</a:t>
            </a:r>
          </a:p>
        </p:txBody>
      </p:sp>
      <p:sp>
        <p:nvSpPr>
          <p:cNvPr id="14" name="Down Arrow 13"/>
          <p:cNvSpPr/>
          <p:nvPr/>
        </p:nvSpPr>
        <p:spPr>
          <a:xfrm>
            <a:off x="11695346" y="3295669"/>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4DAF0-A697-4178-B86E-F5683EC06BD8}"/>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year at this time</a:t>
            </a:r>
            <a:r>
              <a:rPr lang="en-US" dirty="0">
                <a:solidFill>
                  <a:srgbClr val="FF0000"/>
                </a:solidFill>
              </a:rPr>
              <a:t>…..</a:t>
            </a:r>
          </a:p>
        </p:txBody>
      </p:sp>
    </p:spTree>
    <p:extLst>
      <p:ext uri="{BB962C8B-B14F-4D97-AF65-F5344CB8AC3E}">
        <p14:creationId xmlns:p14="http://schemas.microsoft.com/office/powerpoint/2010/main" val="382128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641" y="0"/>
            <a:ext cx="338335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59259EE-DC6C-4DB6-BCAD-F2672C535969}"/>
              </a:ext>
            </a:extLst>
          </p:cNvPr>
          <p:cNvPicPr>
            <a:picLocks noChangeAspect="1"/>
          </p:cNvPicPr>
          <p:nvPr/>
        </p:nvPicPr>
        <p:blipFill>
          <a:blip r:embed="rId3"/>
          <a:stretch>
            <a:fillRect/>
          </a:stretch>
        </p:blipFill>
        <p:spPr>
          <a:xfrm>
            <a:off x="0" y="2022258"/>
            <a:ext cx="9076936" cy="4820806"/>
          </a:xfrm>
          <a:prstGeom prst="rect">
            <a:avLst/>
          </a:prstGeom>
        </p:spPr>
      </p:pic>
      <p:sp>
        <p:nvSpPr>
          <p:cNvPr id="9" name="Title 8"/>
          <p:cNvSpPr>
            <a:spLocks noGrp="1"/>
          </p:cNvSpPr>
          <p:nvPr>
            <p:ph type="title"/>
          </p:nvPr>
        </p:nvSpPr>
        <p:spPr/>
        <p:txBody>
          <a:bodyPr/>
          <a:lstStyle/>
          <a:p>
            <a:r>
              <a:rPr lang="en-US" dirty="0"/>
              <a:t>November 2021 CARC Meeting</a:t>
            </a:r>
            <a:br>
              <a:rPr lang="en-US" dirty="0"/>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7" name="Text Box 5"/>
          <p:cNvSpPr txBox="1">
            <a:spLocks noChangeArrowheads="1"/>
          </p:cNvSpPr>
          <p:nvPr/>
        </p:nvSpPr>
        <p:spPr bwMode="auto">
          <a:xfrm>
            <a:off x="8204433" y="5377343"/>
            <a:ext cx="3919226"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2033156" y="2987970"/>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33156" y="4265861"/>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161467" y="4244373"/>
            <a:ext cx="510746" cy="217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66153" y="6155510"/>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33156" y="6155510"/>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82671" y="2516282"/>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04433" y="2529027"/>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161467" y="3010545"/>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F19A05CB-92B5-475D-ADC7-1B1A1E0F62C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8212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br>
              <a:rPr lang="en-US" sz="3600" b="1" dirty="0">
                <a:solidFill>
                  <a:srgbClr val="0000FF"/>
                </a:solidFill>
              </a:rPr>
            </a:br>
            <a:endParaRPr lang="en-US" dirty="0"/>
          </a:p>
        </p:txBody>
      </p:sp>
      <p:sp>
        <p:nvSpPr>
          <p:cNvPr id="3" name="Content Placeholder 2"/>
          <p:cNvSpPr>
            <a:spLocks noGrp="1"/>
          </p:cNvSpPr>
          <p:nvPr>
            <p:ph idx="1"/>
          </p:nvPr>
        </p:nvSpPr>
        <p:spPr>
          <a:xfrm>
            <a:off x="1182848" y="1696996"/>
            <a:ext cx="9622172" cy="4555523"/>
          </a:xfrm>
        </p:spPr>
        <p:txBody>
          <a:bodyPr>
            <a:normAutofit/>
          </a:bodyPr>
          <a:lstStyle/>
          <a:p>
            <a:pPr>
              <a:lnSpc>
                <a:spcPct val="150000"/>
              </a:lnSpc>
            </a:pPr>
            <a:r>
              <a:rPr lang="en-US" dirty="0"/>
              <a:t>Hydraulic Project Operations manager Cory Steinke </a:t>
            </a:r>
            <a:r>
              <a:rPr lang="en-US" sz="2000" dirty="0"/>
              <a:t>reported that Lake </a:t>
            </a:r>
            <a:r>
              <a:rPr lang="en-US" sz="2000" dirty="0" err="1"/>
              <a:t>McConaughy’s</a:t>
            </a:r>
            <a:r>
              <a:rPr lang="en-US" sz="2000" dirty="0"/>
              <a:t> elevation rose half a foot last week and is now at 3237.4 feet (59.1 % capacity). Inflows into the lake were about 1,100 cubic feet per second with outflows at 415 </a:t>
            </a:r>
            <a:r>
              <a:rPr lang="en-US" sz="2000" dirty="0" err="1"/>
              <a:t>cfs</a:t>
            </a:r>
            <a:r>
              <a:rPr lang="en-US" sz="2000" dirty="0"/>
              <a:t>.</a:t>
            </a:r>
          </a:p>
          <a:p>
            <a:pPr>
              <a:lnSpc>
                <a:spcPct val="150000"/>
              </a:lnSpc>
            </a:pPr>
            <a:endParaRPr lang="en-US" b="1" dirty="0">
              <a:solidFill>
                <a:srgbClr val="0000FF"/>
              </a:solidFill>
            </a:endParaRPr>
          </a:p>
          <a:p>
            <a:pPr>
              <a:lnSpc>
                <a:spcPct val="150000"/>
              </a:lnSpc>
            </a:pPr>
            <a:r>
              <a:rPr lang="en-US" b="1" dirty="0">
                <a:solidFill>
                  <a:srgbClr val="0000FF"/>
                </a:solidFill>
              </a:rPr>
              <a:t>SOURCE: CNPPID News Release, November 2, 2021</a:t>
            </a: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AC9A-8DA7-4A40-8283-59510D3D7F18}"/>
              </a:ext>
            </a:extLst>
          </p:cNvPr>
          <p:cNvSpPr>
            <a:spLocks noGrp="1"/>
          </p:cNvSpPr>
          <p:nvPr>
            <p:ph type="title"/>
          </p:nvPr>
        </p:nvSpPr>
        <p:spPr>
          <a:xfrm>
            <a:off x="0" y="2481882"/>
            <a:ext cx="4085668" cy="2286000"/>
          </a:xfrm>
        </p:spPr>
        <p:txBody>
          <a:bodyPr/>
          <a:lstStyle/>
          <a:p>
            <a:pPr algn="ctr"/>
            <a:r>
              <a:rPr lang="en-US" b="1" dirty="0"/>
              <a:t>North Platte Basin data</a:t>
            </a:r>
          </a:p>
        </p:txBody>
      </p:sp>
      <p:pic>
        <p:nvPicPr>
          <p:cNvPr id="7" name="Content Placeholder 6">
            <a:extLst>
              <a:ext uri="{FF2B5EF4-FFF2-40B4-BE49-F238E27FC236}">
                <a16:creationId xmlns:a16="http://schemas.microsoft.com/office/drawing/2014/main" id="{89DDA947-685F-4942-8CCC-C0B9C6B93E4A}"/>
              </a:ext>
            </a:extLst>
          </p:cNvPr>
          <p:cNvPicPr>
            <a:picLocks noGrp="1" noChangeAspect="1"/>
          </p:cNvPicPr>
          <p:nvPr>
            <p:ph idx="1"/>
          </p:nvPr>
        </p:nvPicPr>
        <p:blipFill>
          <a:blip r:embed="rId2"/>
          <a:stretch>
            <a:fillRect/>
          </a:stretch>
        </p:blipFill>
        <p:spPr>
          <a:xfrm>
            <a:off x="4085668" y="805343"/>
            <a:ext cx="8102544" cy="4999839"/>
          </a:xfrm>
        </p:spPr>
      </p:pic>
      <p:sp>
        <p:nvSpPr>
          <p:cNvPr id="4" name="Text Placeholder 3">
            <a:extLst>
              <a:ext uri="{FF2B5EF4-FFF2-40B4-BE49-F238E27FC236}">
                <a16:creationId xmlns:a16="http://schemas.microsoft.com/office/drawing/2014/main" id="{28B8F49D-FB11-443A-B85A-5D4C319A0926}"/>
              </a:ext>
            </a:extLst>
          </p:cNvPr>
          <p:cNvSpPr>
            <a:spLocks noGrp="1"/>
          </p:cNvSpPr>
          <p:nvPr>
            <p:ph type="body" sz="half" idx="2"/>
          </p:nvPr>
        </p:nvSpPr>
        <p:spPr>
          <a:xfrm>
            <a:off x="4186106" y="6233281"/>
            <a:ext cx="7222922" cy="226504"/>
          </a:xfrm>
        </p:spPr>
        <p:txBody>
          <a:bodyPr>
            <a:noAutofit/>
          </a:bodyPr>
          <a:lstStyle/>
          <a:p>
            <a:r>
              <a:rPr lang="en-US" sz="1600" b="1" dirty="0">
                <a:solidFill>
                  <a:schemeClr val="tx1"/>
                </a:solidFill>
              </a:rPr>
              <a:t>https://www.usbr.gov/gp/lakes_reservoirs/wareprts/main_menu.html#supply</a:t>
            </a:r>
          </a:p>
        </p:txBody>
      </p:sp>
      <p:sp>
        <p:nvSpPr>
          <p:cNvPr id="5" name="Footer Placeholder 4">
            <a:extLst>
              <a:ext uri="{FF2B5EF4-FFF2-40B4-BE49-F238E27FC236}">
                <a16:creationId xmlns:a16="http://schemas.microsoft.com/office/drawing/2014/main" id="{B3998974-F575-44EF-A29B-D4331B8191AC}"/>
              </a:ext>
            </a:extLst>
          </p:cNvPr>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09024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35741" y="-692398"/>
            <a:ext cx="10058400" cy="1450975"/>
          </a:xfrm>
        </p:spPr>
        <p:txBody>
          <a:bodyPr/>
          <a:lstStyle/>
          <a:p>
            <a:pPr algn="ctr"/>
            <a:r>
              <a:rPr lang="en-US" b="1" dirty="0"/>
              <a:t>North Platte River Basin Inflow</a:t>
            </a:r>
          </a:p>
        </p:txBody>
      </p:sp>
      <p:pic>
        <p:nvPicPr>
          <p:cNvPr id="12" name="Content Placeholder 11">
            <a:extLst>
              <a:ext uri="{FF2B5EF4-FFF2-40B4-BE49-F238E27FC236}">
                <a16:creationId xmlns:a16="http://schemas.microsoft.com/office/drawing/2014/main" id="{43CF94CE-61A3-4418-BBE0-6F115D3D89D6}"/>
              </a:ext>
            </a:extLst>
          </p:cNvPr>
          <p:cNvPicPr>
            <a:picLocks noGrp="1" noChangeAspect="1"/>
          </p:cNvPicPr>
          <p:nvPr>
            <p:ph sz="half" idx="4294967295"/>
          </p:nvPr>
        </p:nvPicPr>
        <p:blipFill>
          <a:blip r:embed="rId2"/>
          <a:stretch>
            <a:fillRect/>
          </a:stretch>
        </p:blipFill>
        <p:spPr>
          <a:xfrm>
            <a:off x="1068810" y="867445"/>
            <a:ext cx="9392262" cy="1892300"/>
          </a:xfrm>
        </p:spPr>
      </p:pic>
      <p:pic>
        <p:nvPicPr>
          <p:cNvPr id="14" name="Content Placeholder 13">
            <a:extLst>
              <a:ext uri="{FF2B5EF4-FFF2-40B4-BE49-F238E27FC236}">
                <a16:creationId xmlns:a16="http://schemas.microsoft.com/office/drawing/2014/main" id="{98CC1C17-CF3B-42B1-8C6E-C37F9E1CB15B}"/>
              </a:ext>
            </a:extLst>
          </p:cNvPr>
          <p:cNvPicPr>
            <a:picLocks noGrp="1" noChangeAspect="1"/>
          </p:cNvPicPr>
          <p:nvPr>
            <p:ph sz="quarter" idx="4294967295"/>
          </p:nvPr>
        </p:nvPicPr>
        <p:blipFill>
          <a:blip r:embed="rId3"/>
          <a:stretch>
            <a:fillRect/>
          </a:stretch>
        </p:blipFill>
        <p:spPr>
          <a:xfrm>
            <a:off x="1902619" y="2695575"/>
            <a:ext cx="8386762" cy="4162425"/>
          </a:xfrm>
        </p:spPr>
      </p:pic>
    </p:spTree>
    <p:extLst>
      <p:ext uri="{BB962C8B-B14F-4D97-AF65-F5344CB8AC3E}">
        <p14:creationId xmlns:p14="http://schemas.microsoft.com/office/powerpoint/2010/main" val="145623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60908" y="-251605"/>
            <a:ext cx="10058400" cy="1450975"/>
          </a:xfrm>
        </p:spPr>
        <p:txBody>
          <a:bodyPr/>
          <a:lstStyle/>
          <a:p>
            <a:pPr algn="ctr"/>
            <a:r>
              <a:rPr lang="en-US" b="1" dirty="0"/>
              <a:t>North Platte River Basin Storage</a:t>
            </a:r>
          </a:p>
        </p:txBody>
      </p:sp>
      <p:pic>
        <p:nvPicPr>
          <p:cNvPr id="3" name="Picture 2">
            <a:extLst>
              <a:ext uri="{FF2B5EF4-FFF2-40B4-BE49-F238E27FC236}">
                <a16:creationId xmlns:a16="http://schemas.microsoft.com/office/drawing/2014/main" id="{2D80DE59-895C-43F1-8321-F7D5DDE90A76}"/>
              </a:ext>
            </a:extLst>
          </p:cNvPr>
          <p:cNvPicPr>
            <a:picLocks noChangeAspect="1"/>
          </p:cNvPicPr>
          <p:nvPr/>
        </p:nvPicPr>
        <p:blipFill>
          <a:blip r:embed="rId2"/>
          <a:stretch>
            <a:fillRect/>
          </a:stretch>
        </p:blipFill>
        <p:spPr>
          <a:xfrm>
            <a:off x="1066800" y="1765634"/>
            <a:ext cx="10058400" cy="4333607"/>
          </a:xfrm>
          <a:prstGeom prst="rect">
            <a:avLst/>
          </a:prstGeom>
        </p:spPr>
      </p:pic>
    </p:spTree>
    <p:extLst>
      <p:ext uri="{BB962C8B-B14F-4D97-AF65-F5344CB8AC3E}">
        <p14:creationId xmlns:p14="http://schemas.microsoft.com/office/powerpoint/2010/main" val="937106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North Platte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77075" y="2317481"/>
            <a:ext cx="10058400" cy="4022725"/>
          </a:xfrm>
        </p:spPr>
        <p:txBody>
          <a:bodyPr/>
          <a:lstStyle/>
          <a:p>
            <a:r>
              <a:rPr lang="en-US" sz="2800" b="1" u="sng" dirty="0" err="1"/>
              <a:t>Seminoe</a:t>
            </a:r>
            <a:r>
              <a:rPr lang="en-US" sz="2800" b="1" u="sng" dirty="0"/>
              <a:t>:</a:t>
            </a:r>
            <a:r>
              <a:rPr lang="en-US" sz="2800" b="1" dirty="0"/>
              <a:t>  </a:t>
            </a:r>
            <a:r>
              <a:rPr lang="en-US" dirty="0"/>
              <a:t>31.0 of conservation pool</a:t>
            </a:r>
          </a:p>
          <a:p>
            <a:r>
              <a:rPr lang="en-US" sz="2800" b="1" u="sng" dirty="0"/>
              <a:t>Pathfinder:</a:t>
            </a:r>
            <a:r>
              <a:rPr lang="en-US" sz="2800" dirty="0"/>
              <a:t> </a:t>
            </a:r>
            <a:r>
              <a:rPr lang="en-US" dirty="0"/>
              <a:t>59.6% of conservation pool</a:t>
            </a:r>
          </a:p>
          <a:p>
            <a:r>
              <a:rPr lang="en-US" sz="2800" b="1" u="sng" dirty="0" err="1"/>
              <a:t>Glendo</a:t>
            </a:r>
            <a:r>
              <a:rPr lang="en-US" sz="2800" b="1" u="sng" dirty="0"/>
              <a:t>:</a:t>
            </a:r>
            <a:r>
              <a:rPr lang="en-US" sz="2800" b="1" dirty="0"/>
              <a:t> </a:t>
            </a:r>
            <a:r>
              <a:rPr lang="en-US" dirty="0"/>
              <a:t>37.7% of conservation pool</a:t>
            </a:r>
          </a:p>
          <a:p>
            <a:r>
              <a:rPr lang="en-US" sz="2800" b="1" u="sng" dirty="0" err="1"/>
              <a:t>Alcova</a:t>
            </a:r>
            <a:r>
              <a:rPr lang="en-US" sz="2800" b="1" u="sng" dirty="0"/>
              <a:t>:</a:t>
            </a:r>
            <a:r>
              <a:rPr lang="en-US" sz="2800" dirty="0"/>
              <a:t>  </a:t>
            </a:r>
            <a:r>
              <a:rPr lang="en-US" dirty="0"/>
              <a:t>85.2% of conservation pool</a:t>
            </a:r>
            <a:endParaRPr lang="en-US" b="1" u="sng" dirty="0"/>
          </a:p>
          <a:p>
            <a:endParaRPr lang="en-US" dirty="0"/>
          </a:p>
        </p:txBody>
      </p:sp>
      <p:sp>
        <p:nvSpPr>
          <p:cNvPr id="7" name="Text Box 5"/>
          <p:cNvSpPr txBox="1">
            <a:spLocks noChangeArrowheads="1"/>
          </p:cNvSpPr>
          <p:nvPr/>
        </p:nvSpPr>
        <p:spPr bwMode="auto">
          <a:xfrm>
            <a:off x="-329726" y="5769951"/>
            <a:ext cx="7875662"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BOR  https://www.usbr.gov/gp/lakes_reservoirs/wyoming_lakes.html</a:t>
            </a:r>
            <a:endParaRPr lang="en-US" sz="1800" b="1" dirty="0">
              <a:solidFill>
                <a:srgbClr val="0066FF"/>
              </a:solidFill>
            </a:endParaRPr>
          </a:p>
        </p:txBody>
      </p:sp>
      <p:pic>
        <p:nvPicPr>
          <p:cNvPr id="8" name="Picture 7">
            <a:extLst>
              <a:ext uri="{FF2B5EF4-FFF2-40B4-BE49-F238E27FC236}">
                <a16:creationId xmlns:a16="http://schemas.microsoft.com/office/drawing/2014/main" id="{C55B7CD3-5A31-4D6E-B45F-EC9ADB8692D5}"/>
              </a:ext>
            </a:extLst>
          </p:cNvPr>
          <p:cNvPicPr>
            <a:picLocks noChangeAspect="1"/>
          </p:cNvPicPr>
          <p:nvPr/>
        </p:nvPicPr>
        <p:blipFill>
          <a:blip r:embed="rId2"/>
          <a:stretch>
            <a:fillRect/>
          </a:stretch>
        </p:blipFill>
        <p:spPr>
          <a:xfrm>
            <a:off x="7761686" y="2835274"/>
            <a:ext cx="4430314" cy="4022725"/>
          </a:xfrm>
          <a:prstGeom prst="rect">
            <a:avLst/>
          </a:prstGeom>
        </p:spPr>
      </p:pic>
    </p:spTree>
    <p:extLst>
      <p:ext uri="{BB962C8B-B14F-4D97-AF65-F5344CB8AC3E}">
        <p14:creationId xmlns:p14="http://schemas.microsoft.com/office/powerpoint/2010/main" val="205633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a:t>42.3%(</a:t>
            </a:r>
            <a:r>
              <a:rPr lang="en-US" dirty="0">
                <a:solidFill>
                  <a:srgbClr val="FF0000"/>
                </a:solidFill>
              </a:rPr>
              <a:t>54.7%</a:t>
            </a:r>
            <a:r>
              <a:rPr lang="en-US" dirty="0"/>
              <a:t>) of conservation pool</a:t>
            </a:r>
          </a:p>
          <a:p>
            <a:r>
              <a:rPr lang="en-US" sz="2800" b="1" u="sng" dirty="0"/>
              <a:t>Enders:</a:t>
            </a:r>
            <a:r>
              <a:rPr lang="en-US" sz="2800" dirty="0"/>
              <a:t> </a:t>
            </a:r>
            <a:r>
              <a:rPr lang="en-US" dirty="0"/>
              <a:t>18.5% (</a:t>
            </a:r>
            <a:r>
              <a:rPr lang="en-US" dirty="0">
                <a:solidFill>
                  <a:srgbClr val="FF0000"/>
                </a:solidFill>
              </a:rPr>
              <a:t>21.1%</a:t>
            </a:r>
            <a:r>
              <a:rPr lang="en-US" dirty="0"/>
              <a:t>) of conservation pool</a:t>
            </a:r>
          </a:p>
          <a:p>
            <a:r>
              <a:rPr lang="en-US" sz="2800" b="1" u="sng" dirty="0"/>
              <a:t>Harry Strunk:</a:t>
            </a:r>
            <a:r>
              <a:rPr lang="en-US" sz="2800" b="1" dirty="0"/>
              <a:t> </a:t>
            </a:r>
            <a:r>
              <a:rPr lang="en-US" dirty="0"/>
              <a:t>67.4%(</a:t>
            </a:r>
            <a:r>
              <a:rPr lang="en-US" dirty="0">
                <a:solidFill>
                  <a:srgbClr val="FF0000"/>
                </a:solidFill>
              </a:rPr>
              <a:t>86.3%</a:t>
            </a:r>
            <a:r>
              <a:rPr lang="en-US" dirty="0"/>
              <a:t>) of conservation pool</a:t>
            </a:r>
          </a:p>
          <a:p>
            <a:r>
              <a:rPr lang="en-US" sz="2800" b="1" u="sng" dirty="0"/>
              <a:t>Swanson:</a:t>
            </a:r>
            <a:r>
              <a:rPr lang="en-US" sz="2800" dirty="0"/>
              <a:t> </a:t>
            </a:r>
            <a:r>
              <a:rPr lang="en-US" dirty="0"/>
              <a:t>42.6% (</a:t>
            </a:r>
            <a:r>
              <a:rPr lang="en-US" dirty="0">
                <a:solidFill>
                  <a:srgbClr val="FF0000"/>
                </a:solidFill>
              </a:rPr>
              <a:t>57.7%</a:t>
            </a:r>
            <a:r>
              <a:rPr lang="en-US" dirty="0"/>
              <a:t>) 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a:solidFill>
                  <a:srgbClr val="FF0000"/>
                </a:solidFill>
              </a:rPr>
              <a:t>*values in red are from the last CARC meeting in July 2021.</a:t>
            </a: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88.4% full (</a:t>
            </a:r>
            <a:r>
              <a:rPr lang="en-US" dirty="0">
                <a:solidFill>
                  <a:srgbClr val="FF0000"/>
                </a:solidFill>
              </a:rPr>
              <a:t>94.7%</a:t>
            </a:r>
            <a:r>
              <a:rPr lang="en-US" dirty="0"/>
              <a:t>) </a:t>
            </a:r>
          </a:p>
          <a:p>
            <a:pPr marL="0" indent="0">
              <a:buClr>
                <a:srgbClr val="C00000"/>
              </a:buClr>
              <a:buNone/>
            </a:pPr>
            <a:endParaRPr lang="en-US" dirty="0"/>
          </a:p>
          <a:p>
            <a:pPr>
              <a:buClr>
                <a:srgbClr val="C00000"/>
              </a:buClr>
              <a:buFont typeface="Wingdings" pitchFamily="2" charset="2"/>
              <a:buChar char="ü"/>
            </a:pPr>
            <a:r>
              <a:rPr lang="en-US" dirty="0"/>
              <a:t>277,639 Acre-Feet in storage compared to </a:t>
            </a:r>
            <a:r>
              <a:rPr lang="en-US" dirty="0">
                <a:solidFill>
                  <a:srgbClr val="FF0000"/>
                </a:solidFill>
              </a:rPr>
              <a:t>297,486</a:t>
            </a:r>
            <a:r>
              <a:rPr lang="en-US" dirty="0"/>
              <a:t> Acre-Feet (AF) of water in storage during July 2021</a:t>
            </a:r>
          </a:p>
          <a:p>
            <a:pPr marL="0" indent="0">
              <a:buClr>
                <a:srgbClr val="C00000"/>
              </a:buClr>
              <a:buNone/>
            </a:pPr>
            <a:endParaRPr lang="en-US" dirty="0"/>
          </a:p>
          <a:p>
            <a:pPr>
              <a:buClr>
                <a:srgbClr val="C00000"/>
              </a:buClr>
              <a:buFont typeface="Wingdings" pitchFamily="2" charset="2"/>
              <a:buChar char="ü"/>
            </a:pPr>
            <a:r>
              <a:rPr lang="en-US" dirty="0"/>
              <a:t>Last year at this time, 275,408 AF was in storage (November 2020)</a:t>
            </a:r>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275,354 AF</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a:solidFill>
                  <a:srgbClr val="FF0000"/>
                </a:solidFill>
              </a:rPr>
              <a:t>*values in red are from the last CARC meeting in July 2021</a:t>
            </a: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55514" y="5227319"/>
            <a:ext cx="5561553" cy="1140530"/>
          </a:xfrm>
          <a:prstGeom prst="rect">
            <a:avLst/>
          </a:prstGeom>
          <a:noFill/>
          <a:ln w="9525">
            <a:noFill/>
            <a:miter lim="800000"/>
            <a:headEnd/>
            <a:tailEnd/>
          </a:ln>
        </p:spPr>
      </p:pic>
      <p:pic>
        <p:nvPicPr>
          <p:cNvPr id="6" name="Content Placeholder 5">
            <a:extLst>
              <a:ext uri="{FF2B5EF4-FFF2-40B4-BE49-F238E27FC236}">
                <a16:creationId xmlns:a16="http://schemas.microsoft.com/office/drawing/2014/main" id="{B64B602A-F7AB-4518-9270-FF9EDF31E3FA}"/>
              </a:ext>
            </a:extLst>
          </p:cNvPr>
          <p:cNvPicPr>
            <a:picLocks noGrp="1" noChangeAspect="1"/>
          </p:cNvPicPr>
          <p:nvPr>
            <p:ph idx="1"/>
          </p:nvPr>
        </p:nvPicPr>
        <p:blipFill>
          <a:blip r:embed="rId3"/>
          <a:stretch>
            <a:fillRect/>
          </a:stretch>
        </p:blipFill>
        <p:spPr>
          <a:xfrm>
            <a:off x="4055951" y="-16049"/>
            <a:ext cx="8040974" cy="5148438"/>
          </a:xfrm>
          <a:prstGeom prst="rect">
            <a:avLst/>
          </a:prstGeom>
        </p:spPr>
      </p:pic>
    </p:spTree>
    <p:extLst>
      <p:ext uri="{BB962C8B-B14F-4D97-AF65-F5344CB8AC3E}">
        <p14:creationId xmlns:p14="http://schemas.microsoft.com/office/powerpoint/2010/main" val="314985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D2122-1802-4089-8A0D-E6DCD7D23B58}"/>
              </a:ext>
            </a:extLst>
          </p:cNvPr>
          <p:cNvPicPr>
            <a:picLocks noChangeAspect="1"/>
          </p:cNvPicPr>
          <p:nvPr/>
        </p:nvPicPr>
        <p:blipFill>
          <a:blip r:embed="rId2"/>
          <a:stretch>
            <a:fillRect/>
          </a:stretch>
        </p:blipFill>
        <p:spPr>
          <a:xfrm>
            <a:off x="1658112" y="0"/>
            <a:ext cx="8875776"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CARC Meeting</a:t>
            </a:r>
            <a:r>
              <a:rPr lang="en-US" dirty="0">
                <a:solidFill>
                  <a:srgbClr val="FF0000"/>
                </a:solidFill>
              </a:rPr>
              <a:t>…..</a:t>
            </a:r>
          </a:p>
        </p:txBody>
      </p:sp>
    </p:spTree>
    <p:extLst>
      <p:ext uri="{BB962C8B-B14F-4D97-AF65-F5344CB8AC3E}">
        <p14:creationId xmlns:p14="http://schemas.microsoft.com/office/powerpoint/2010/main" val="610204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C0C476C-6E59-43B9-8FC6-FF63E12AED15}"/>
              </a:ext>
            </a:extLst>
          </p:cNvPr>
          <p:cNvPicPr>
            <a:picLocks noGrp="1" noChangeAspect="1"/>
          </p:cNvPicPr>
          <p:nvPr>
            <p:ph idx="1"/>
          </p:nvPr>
        </p:nvPicPr>
        <p:blipFill>
          <a:blip r:embed="rId2"/>
          <a:stretch>
            <a:fillRect/>
          </a:stretch>
        </p:blipFill>
        <p:spPr>
          <a:xfrm>
            <a:off x="4163460" y="1046967"/>
            <a:ext cx="8227941" cy="4223839"/>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821886" y="2410125"/>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16</a:t>
            </a:r>
            <a:r>
              <a:rPr lang="en-US" sz="1600" b="1" baseline="30000" dirty="0">
                <a:solidFill>
                  <a:srgbClr val="FF0000"/>
                </a:solidFill>
              </a:rPr>
              <a:t>th</a:t>
            </a:r>
            <a:r>
              <a:rPr lang="en-US" sz="1600" b="1" dirty="0">
                <a:solidFill>
                  <a:srgbClr val="FF0000"/>
                </a:solidFill>
              </a:rPr>
              <a:t> Percentile</a:t>
            </a:r>
          </a:p>
        </p:txBody>
      </p:sp>
      <p:sp>
        <p:nvSpPr>
          <p:cNvPr id="9" name="TextBox 28"/>
          <p:cNvSpPr txBox="1">
            <a:spLocks noChangeArrowheads="1"/>
          </p:cNvSpPr>
          <p:nvPr/>
        </p:nvSpPr>
        <p:spPr bwMode="auto">
          <a:xfrm>
            <a:off x="5426832" y="4139813"/>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5</a:t>
            </a:r>
            <a:r>
              <a:rPr lang="en-US" sz="1600" b="1" baseline="30000" dirty="0">
                <a:solidFill>
                  <a:srgbClr val="FF0000"/>
                </a:solidFill>
              </a:rPr>
              <a:t>th</a:t>
            </a:r>
            <a:r>
              <a:rPr lang="en-US" sz="1600" b="1" dirty="0">
                <a:solidFill>
                  <a:srgbClr val="FF0000"/>
                </a:solidFill>
              </a:rPr>
              <a:t>Percentile</a:t>
            </a:r>
          </a:p>
        </p:txBody>
      </p:sp>
      <p:cxnSp>
        <p:nvCxnSpPr>
          <p:cNvPr id="10" name="Straight Arrow Connector 9"/>
          <p:cNvCxnSpPr/>
          <p:nvPr/>
        </p:nvCxnSpPr>
        <p:spPr bwMode="auto">
          <a:xfrm flipH="1">
            <a:off x="6422086" y="4394903"/>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784901" y="3777238"/>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23</a:t>
            </a:r>
            <a:r>
              <a:rPr lang="en-US" sz="1600" b="1" baseline="30000" dirty="0">
                <a:solidFill>
                  <a:srgbClr val="FF0000"/>
                </a:solidFill>
              </a:rPr>
              <a:t>rd</a:t>
            </a:r>
            <a:r>
              <a:rPr lang="en-US" sz="1600" b="1" dirty="0">
                <a:solidFill>
                  <a:srgbClr val="FF0000"/>
                </a:solidFill>
              </a:rPr>
              <a:t> Percentile</a:t>
            </a:r>
          </a:p>
        </p:txBody>
      </p:sp>
      <p:cxnSp>
        <p:nvCxnSpPr>
          <p:cNvPr id="12" name="Straight Arrow Connector 11"/>
          <p:cNvCxnSpPr/>
          <p:nvPr/>
        </p:nvCxnSpPr>
        <p:spPr bwMode="auto">
          <a:xfrm flipH="1">
            <a:off x="7174586" y="4085354"/>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9438378" y="3524598"/>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8277430" y="330444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58</a:t>
            </a:r>
            <a:r>
              <a:rPr lang="en-US" sz="1600" b="1" baseline="30000" dirty="0">
                <a:solidFill>
                  <a:srgbClr val="FF0000"/>
                </a:solidFill>
              </a:rPr>
              <a:t>th</a:t>
            </a:r>
            <a:r>
              <a:rPr lang="en-US" sz="1600" b="1" dirty="0">
                <a:solidFill>
                  <a:srgbClr val="FF0000"/>
                </a:solidFill>
              </a:rPr>
              <a:t>Percentile</a:t>
            </a:r>
          </a:p>
        </p:txBody>
      </p:sp>
      <p:sp>
        <p:nvSpPr>
          <p:cNvPr id="17" name="TextBox 24"/>
          <p:cNvSpPr txBox="1">
            <a:spLocks noChangeArrowheads="1"/>
          </p:cNvSpPr>
          <p:nvPr/>
        </p:nvSpPr>
        <p:spPr bwMode="auto">
          <a:xfrm>
            <a:off x="6324600" y="1553403"/>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94</a:t>
            </a:r>
            <a:r>
              <a:rPr lang="en-US" sz="1600" b="1" baseline="30000" dirty="0">
                <a:solidFill>
                  <a:srgbClr val="FF0000"/>
                </a:solidFill>
              </a:rPr>
              <a:t>th</a:t>
            </a:r>
            <a:r>
              <a:rPr lang="en-US" sz="1600" b="1" dirty="0">
                <a:solidFill>
                  <a:srgbClr val="FF0000"/>
                </a:solidFill>
              </a:rPr>
              <a:t> Percentile</a:t>
            </a:r>
          </a:p>
        </p:txBody>
      </p:sp>
      <p:sp>
        <p:nvSpPr>
          <p:cNvPr id="18" name="TextBox 24"/>
          <p:cNvSpPr txBox="1">
            <a:spLocks noChangeArrowheads="1"/>
          </p:cNvSpPr>
          <p:nvPr/>
        </p:nvSpPr>
        <p:spPr bwMode="auto">
          <a:xfrm>
            <a:off x="8864975" y="287395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93</a:t>
            </a:r>
            <a:r>
              <a:rPr lang="en-US" sz="1600" b="1" baseline="30000" dirty="0">
                <a:solidFill>
                  <a:srgbClr val="FF0000"/>
                </a:solidFill>
              </a:rPr>
              <a:t>rd</a:t>
            </a:r>
            <a:r>
              <a:rPr lang="en-US" sz="1600" b="1" dirty="0">
                <a:solidFill>
                  <a:srgbClr val="FF0000"/>
                </a:solidFill>
              </a:rPr>
              <a:t> Percentile</a:t>
            </a:r>
          </a:p>
        </p:txBody>
      </p:sp>
    </p:spTree>
    <p:extLst>
      <p:ext uri="{BB962C8B-B14F-4D97-AF65-F5344CB8AC3E}">
        <p14:creationId xmlns:p14="http://schemas.microsoft.com/office/powerpoint/2010/main" val="1728122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fontScale="92500" lnSpcReduction="20000"/>
          </a:bodyPr>
          <a:lstStyle/>
          <a:p>
            <a:pPr>
              <a:buFont typeface="Wingdings" panose="05000000000000000000" pitchFamily="2" charset="2"/>
              <a:buChar char="Ø"/>
            </a:pPr>
            <a:r>
              <a:rPr lang="en-US" dirty="0"/>
              <a:t>Lake </a:t>
            </a:r>
            <a:r>
              <a:rPr lang="en-US" dirty="0" err="1"/>
              <a:t>McConaughy</a:t>
            </a:r>
            <a:r>
              <a:rPr lang="en-US" dirty="0"/>
              <a:t> is currently 59.8 percent of capacity and has been slowly rising since the end of the irrigation season.</a:t>
            </a:r>
          </a:p>
          <a:p>
            <a:pPr marL="0" indent="0">
              <a:buNone/>
            </a:pPr>
            <a:endParaRPr lang="en-US" dirty="0"/>
          </a:p>
          <a:p>
            <a:pPr>
              <a:buFont typeface="Wingdings" panose="05000000000000000000" pitchFamily="2" charset="2"/>
              <a:buChar char="Ø"/>
            </a:pPr>
            <a:r>
              <a:rPr lang="en-US" dirty="0"/>
              <a:t>Upstream reservoirs in Wyoming are low with the series of dams on the north Platte basin only at 45% of capacity.</a:t>
            </a:r>
          </a:p>
          <a:p>
            <a:pPr marL="0" indent="0">
              <a:buNone/>
            </a:pPr>
            <a:endParaRPr lang="en-US" dirty="0"/>
          </a:p>
          <a:p>
            <a:pPr>
              <a:buFont typeface="Wingdings" panose="05000000000000000000" pitchFamily="2" charset="2"/>
              <a:buChar char="Ø"/>
            </a:pPr>
            <a:r>
              <a:rPr lang="en-US" dirty="0"/>
              <a:t>The Republican River basin reservoirs are lower than they were in July 2021 as water levels have stabilized with the end of irrigation season and </a:t>
            </a:r>
            <a:r>
              <a:rPr lang="en-US"/>
              <a:t>less demand.</a:t>
            </a:r>
          </a:p>
          <a:p>
            <a:pPr marL="0" indent="0">
              <a:buNone/>
            </a:pPr>
            <a:endParaRPr lang="en-US" dirty="0"/>
          </a:p>
          <a:p>
            <a:pPr>
              <a:buFont typeface="Wingdings" panose="05000000000000000000" pitchFamily="2" charset="2"/>
              <a:buChar char="Ø"/>
            </a:pPr>
            <a:r>
              <a:rPr lang="en-US" dirty="0"/>
              <a:t>Harlan County Reservoir is holding about 20,000 acre-feet less water now than in July 2021.</a:t>
            </a:r>
          </a:p>
          <a:p>
            <a:pPr marL="0" indent="0">
              <a:buNone/>
            </a:pPr>
            <a:endParaRPr lang="en-US" dirty="0"/>
          </a:p>
          <a:p>
            <a:pPr>
              <a:buFont typeface="Wingdings" panose="05000000000000000000" pitchFamily="2" charset="2"/>
              <a:buChar char="Ø"/>
            </a:pPr>
            <a:r>
              <a:rPr lang="en-US" dirty="0"/>
              <a:t>Harlan County  is holding about 2,000 acre-feet more water than the historical average for this time of year.</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B5306F86-518E-4BC1-ADD6-399B43024879}"/>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386524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685D5-A062-475E-9020-985DA6584911}"/>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Oval 4"/>
          <p:cNvSpPr/>
          <p:nvPr/>
        </p:nvSpPr>
        <p:spPr>
          <a:xfrm>
            <a:off x="5601731" y="469557"/>
            <a:ext cx="981888"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6ECFFB-AEF3-443B-9973-CFC577610DB7}"/>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3" name="Oval 2"/>
          <p:cNvSpPr/>
          <p:nvPr/>
        </p:nvSpPr>
        <p:spPr>
          <a:xfrm>
            <a:off x="5568778" y="486033"/>
            <a:ext cx="972065" cy="214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7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59820-BDA7-417D-96C8-319E6EFA2E5A}"/>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5" y="25124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FE39B-F3A6-4D94-93F3-A6778A27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98" y="14085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14F5FF42-FD2E-4D58-A829-E603BAB146A2}"/>
              </a:ext>
            </a:extLst>
          </p:cNvPr>
          <p:cNvPicPr>
            <a:picLocks noChangeAspect="1"/>
          </p:cNvPicPr>
          <p:nvPr/>
        </p:nvPicPr>
        <p:blipFill>
          <a:blip r:embed="rId2"/>
          <a:stretch>
            <a:fillRect/>
          </a:stretch>
        </p:blipFill>
        <p:spPr>
          <a:xfrm>
            <a:off x="1153342" y="0"/>
            <a:ext cx="9885316" cy="6858000"/>
          </a:xfrm>
          <a:prstGeom prst="rect">
            <a:avLst/>
          </a:prstGeom>
        </p:spPr>
      </p:pic>
      <p:sp>
        <p:nvSpPr>
          <p:cNvPr id="6" name="TextBox 5">
            <a:extLst>
              <a:ext uri="{FF2B5EF4-FFF2-40B4-BE49-F238E27FC236}">
                <a16:creationId xmlns:a16="http://schemas.microsoft.com/office/drawing/2014/main" id="{0135ABD0-CAC2-4A24-893C-9AD1AAF3FFCF}"/>
              </a:ext>
            </a:extLst>
          </p:cNvPr>
          <p:cNvSpPr txBox="1"/>
          <p:nvPr/>
        </p:nvSpPr>
        <p:spPr>
          <a:xfrm>
            <a:off x="0" y="4026715"/>
            <a:ext cx="2181138" cy="369332"/>
          </a:xfrm>
          <a:prstGeom prst="rect">
            <a:avLst/>
          </a:prstGeom>
          <a:noFill/>
        </p:spPr>
        <p:txBody>
          <a:bodyPr wrap="square" rtlCol="0">
            <a:spAutoFit/>
          </a:bodyPr>
          <a:lstStyle/>
          <a:p>
            <a:r>
              <a:rPr lang="en-US" dirty="0">
                <a:solidFill>
                  <a:srgbClr val="FF0000"/>
                </a:solidFill>
              </a:rPr>
              <a:t>Last CARC meeting</a:t>
            </a:r>
          </a:p>
        </p:txBody>
      </p:sp>
      <p:sp>
        <p:nvSpPr>
          <p:cNvPr id="7" name="Arrow: Right 6">
            <a:extLst>
              <a:ext uri="{FF2B5EF4-FFF2-40B4-BE49-F238E27FC236}">
                <a16:creationId xmlns:a16="http://schemas.microsoft.com/office/drawing/2014/main" id="{5878184B-2853-4453-AB60-D09B4632D407}"/>
              </a:ext>
            </a:extLst>
          </p:cNvPr>
          <p:cNvSpPr/>
          <p:nvPr/>
        </p:nvSpPr>
        <p:spPr>
          <a:xfrm>
            <a:off x="1912690" y="4137923"/>
            <a:ext cx="268448" cy="1469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335170"/>
      </p:ext>
    </p:extLst>
  </p:cSld>
  <p:clrMapOvr>
    <a:masterClrMapping/>
  </p:clrMapOvr>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F5AAF7D-3F0A-4082-9239-DE90AA38A730}" vid="{8235E31A-C097-44F1-9D9C-B9E92FED5B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369626-A667-4409-81E1-9A6E0073B81F}">
  <ds:schemaRefs>
    <ds:schemaRef ds:uri="http://schemas.microsoft.com/sharepoint/v3/contenttype/forms"/>
  </ds:schemaRefs>
</ds:datastoreItem>
</file>

<file path=customXml/itemProps3.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NDMC PowerPoint</Template>
  <TotalTime>1515</TotalTime>
  <Words>1513</Words>
  <Application>Microsoft Office PowerPoint</Application>
  <PresentationFormat>Widescreen</PresentationFormat>
  <Paragraphs>198</Paragraphs>
  <Slides>42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Arial Narrow</vt:lpstr>
      <vt:lpstr>Bahnschrift Condensed</vt:lpstr>
      <vt:lpstr>Bahnschrift SemiBold Condensed</vt:lpstr>
      <vt:lpstr>Calibri</vt:lpstr>
      <vt:lpstr>Calibri Light</vt:lpstr>
      <vt:lpstr>Wingdings</vt:lpstr>
      <vt:lpstr>Retrospect</vt:lpstr>
      <vt:lpstr>Theme1</vt:lpstr>
      <vt:lpstr>NE Drought Conditions CARC Update: Nov. 12, 2021</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NLDAS Soil Moisture Model:  Current Soil Moisture Anomaly</vt:lpstr>
      <vt:lpstr>NASA GRACE-Based Root Zone Soil Moisture</vt:lpstr>
      <vt:lpstr>NOAA’s Official Winter Outlook</vt:lpstr>
      <vt:lpstr>PowerPoint Presentation</vt:lpstr>
      <vt:lpstr>What should we “expect” with a La Nina winter?</vt:lpstr>
      <vt:lpstr>PowerPoint Presentation</vt:lpstr>
      <vt:lpstr>PowerPoint Presentation</vt:lpstr>
      <vt:lpstr>PowerPoint Presentation</vt:lpstr>
      <vt:lpstr>Climate/Drought Summary</vt:lpstr>
      <vt:lpstr>Nebraska Water Supply Update… </vt:lpstr>
      <vt:lpstr>PowerPoint Presentation</vt:lpstr>
      <vt:lpstr>PowerPoint Presentation</vt:lpstr>
      <vt:lpstr>November 2021 CARC Meeting </vt:lpstr>
      <vt:lpstr>PowerPoint Presentation</vt:lpstr>
      <vt:lpstr>Lake McConaughy </vt:lpstr>
      <vt:lpstr>North Platte Basin data</vt:lpstr>
      <vt:lpstr>North Platte River Basin Inflow</vt:lpstr>
      <vt:lpstr>North Platte River Basin Storage</vt:lpstr>
      <vt:lpstr>North Platte River Basin</vt:lpstr>
      <vt:lpstr>Republican River Basin</vt:lpstr>
      <vt:lpstr>Republican River Basin</vt:lpstr>
      <vt:lpstr>14-day average streamflow compared to historical streamflow for the day of year </vt:lpstr>
      <vt:lpstr>14-day average streamflow compared to historical streamflow for the day of year </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Roth, Steve</cp:lastModifiedBy>
  <cp:revision>141</cp:revision>
  <dcterms:created xsi:type="dcterms:W3CDTF">2017-06-20T13:45:32Z</dcterms:created>
  <dcterms:modified xsi:type="dcterms:W3CDTF">2021-11-16T17:40:18Z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