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468" r:id="rId3"/>
    <p:sldId id="460" r:id="rId4"/>
    <p:sldId id="495" r:id="rId5"/>
    <p:sldId id="475" r:id="rId6"/>
    <p:sldId id="464" r:id="rId7"/>
    <p:sldId id="317" r:id="rId8"/>
    <p:sldId id="496" r:id="rId9"/>
    <p:sldId id="256" r:id="rId10"/>
    <p:sldId id="500" r:id="rId11"/>
    <p:sldId id="497" r:id="rId12"/>
    <p:sldId id="260" r:id="rId13"/>
    <p:sldId id="499" r:id="rId14"/>
    <p:sldId id="501" r:id="rId15"/>
    <p:sldId id="258" r:id="rId16"/>
    <p:sldId id="342" r:id="rId17"/>
    <p:sldId id="310" r:id="rId18"/>
    <p:sldId id="30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72694" autoAdjust="0"/>
  </p:normalViewPr>
  <p:slideViewPr>
    <p:cSldViewPr>
      <p:cViewPr varScale="1">
        <p:scale>
          <a:sx n="84" d="100"/>
          <a:sy n="84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Nebraska Corn Percent Rated Good and Excellent</a:t>
            </a:r>
            <a:endParaRPr lang="en-US" sz="24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164965078517729"/>
          <c:y val="4.7005774278215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1E-440F-B638-C97BA63D060A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1E-440F-B638-C97BA63D060A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1E-440F-B638-C97BA63D060A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1E-440F-B638-C97BA63D060A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1E-440F-B638-C97BA63D060A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1E-440F-B638-C97BA63D060A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1E-440F-B638-C97BA63D060A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1E-440F-B638-C97BA63D060A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1E-440F-B638-C97BA63D060A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1E-440F-B638-C97BA63D060A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1E-440F-B638-C97BA63D0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59</c:v>
                </c:pt>
                <c:pt idx="1">
                  <c:v>39</c:v>
                </c:pt>
                <c:pt idx="2">
                  <c:v>54</c:v>
                </c:pt>
                <c:pt idx="3">
                  <c:v>52</c:v>
                </c:pt>
                <c:pt idx="4">
                  <c:v>58</c:v>
                </c:pt>
                <c:pt idx="5">
                  <c:v>62</c:v>
                </c:pt>
                <c:pt idx="6">
                  <c:v>52</c:v>
                </c:pt>
                <c:pt idx="7">
                  <c:v>61</c:v>
                </c:pt>
                <c:pt idx="8">
                  <c:v>63</c:v>
                </c:pt>
                <c:pt idx="9">
                  <c:v>49</c:v>
                </c:pt>
                <c:pt idx="1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E-440F-B638-C97BA63D06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Excellent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23</c:v>
                </c:pt>
                <c:pt idx="1">
                  <c:v>4</c:v>
                </c:pt>
                <c:pt idx="2">
                  <c:v>17</c:v>
                </c:pt>
                <c:pt idx="3">
                  <c:v>22</c:v>
                </c:pt>
                <c:pt idx="4">
                  <c:v>15</c:v>
                </c:pt>
                <c:pt idx="5">
                  <c:v>18</c:v>
                </c:pt>
                <c:pt idx="6">
                  <c:v>13</c:v>
                </c:pt>
                <c:pt idx="7">
                  <c:v>25</c:v>
                </c:pt>
                <c:pt idx="8">
                  <c:v>13</c:v>
                </c:pt>
                <c:pt idx="9">
                  <c:v>21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E-440F-B638-C97BA63D0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8374927"/>
        <c:axId val="1087773119"/>
      </c:barChart>
      <c:catAx>
        <c:axId val="10583749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773119"/>
        <c:crosses val="autoZero"/>
        <c:auto val="1"/>
        <c:lblAlgn val="ctr"/>
        <c:lblOffset val="100"/>
        <c:noMultiLvlLbl val="0"/>
      </c:catAx>
      <c:valAx>
        <c:axId val="1087773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374927"/>
        <c:crosses val="autoZero"/>
        <c:crossBetween val="between"/>
      </c:valAx>
      <c:spPr>
        <a:noFill/>
        <a:ln w="22225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Nebraska Soybeans Percent Rated Good and Excellent</a:t>
            </a:r>
            <a:endParaRPr lang="en-US" sz="2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60</c:v>
                </c:pt>
                <c:pt idx="1">
                  <c:v>33</c:v>
                </c:pt>
                <c:pt idx="2">
                  <c:v>59</c:v>
                </c:pt>
                <c:pt idx="3">
                  <c:v>53</c:v>
                </c:pt>
                <c:pt idx="4">
                  <c:v>58</c:v>
                </c:pt>
                <c:pt idx="5">
                  <c:v>62</c:v>
                </c:pt>
                <c:pt idx="6">
                  <c:v>56</c:v>
                </c:pt>
                <c:pt idx="7">
                  <c:v>63</c:v>
                </c:pt>
                <c:pt idx="8">
                  <c:v>63</c:v>
                </c:pt>
                <c:pt idx="9">
                  <c:v>54</c:v>
                </c:pt>
                <c:pt idx="1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0-401A-9E41-CD8706A473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Excellent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20</c:v>
                </c:pt>
                <c:pt idx="1">
                  <c:v>1</c:v>
                </c:pt>
                <c:pt idx="2">
                  <c:v>11</c:v>
                </c:pt>
                <c:pt idx="3">
                  <c:v>19</c:v>
                </c:pt>
                <c:pt idx="4">
                  <c:v>13</c:v>
                </c:pt>
                <c:pt idx="5">
                  <c:v>15</c:v>
                </c:pt>
                <c:pt idx="6">
                  <c:v>7</c:v>
                </c:pt>
                <c:pt idx="7">
                  <c:v>20</c:v>
                </c:pt>
                <c:pt idx="8">
                  <c:v>8</c:v>
                </c:pt>
                <c:pt idx="9">
                  <c:v>19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0-401A-9E41-CD8706A47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0284527"/>
        <c:axId val="1053625247"/>
      </c:barChart>
      <c:catAx>
        <c:axId val="10602845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625247"/>
        <c:crosses val="autoZero"/>
        <c:auto val="1"/>
        <c:lblAlgn val="ctr"/>
        <c:lblOffset val="100"/>
        <c:noMultiLvlLbl val="0"/>
      </c:catAx>
      <c:valAx>
        <c:axId val="1053625247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284527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Nebraska Pastureland Rated Good and Excellent</a:t>
            </a:r>
            <a:endParaRPr lang="en-US" sz="2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68</c:v>
                </c:pt>
                <c:pt idx="1">
                  <c:v>6</c:v>
                </c:pt>
                <c:pt idx="2">
                  <c:v>22</c:v>
                </c:pt>
                <c:pt idx="3">
                  <c:v>47</c:v>
                </c:pt>
                <c:pt idx="4">
                  <c:v>62</c:v>
                </c:pt>
                <c:pt idx="5">
                  <c:v>64</c:v>
                </c:pt>
                <c:pt idx="6">
                  <c:v>33</c:v>
                </c:pt>
                <c:pt idx="7">
                  <c:v>59</c:v>
                </c:pt>
                <c:pt idx="8">
                  <c:v>71</c:v>
                </c:pt>
                <c:pt idx="9">
                  <c:v>46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8-4367-B52E-E506A4C7C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Excellent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EF8-4367-B52E-E506A4C7C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16</c:v>
                </c:pt>
                <c:pt idx="1">
                  <c:v>0</c:v>
                </c:pt>
                <c:pt idx="2">
                  <c:v>1</c:v>
                </c:pt>
                <c:pt idx="3">
                  <c:v>8</c:v>
                </c:pt>
                <c:pt idx="4">
                  <c:v>13</c:v>
                </c:pt>
                <c:pt idx="5">
                  <c:v>13</c:v>
                </c:pt>
                <c:pt idx="6">
                  <c:v>2</c:v>
                </c:pt>
                <c:pt idx="7">
                  <c:v>14</c:v>
                </c:pt>
                <c:pt idx="8">
                  <c:v>14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8-4367-B52E-E506A4C7C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0280527"/>
        <c:axId val="1131015855"/>
      </c:barChart>
      <c:catAx>
        <c:axId val="10602805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015855"/>
        <c:crosses val="autoZero"/>
        <c:auto val="1"/>
        <c:lblAlgn val="ctr"/>
        <c:lblOffset val="100"/>
        <c:noMultiLvlLbl val="0"/>
      </c:catAx>
      <c:valAx>
        <c:axId val="113101585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280527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Nebraska Pastureland</a:t>
            </a:r>
            <a:r>
              <a:rPr lang="en-US" sz="2400" b="1" baseline="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Rated Fair, Good and Excellent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Fair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</c:v>
                </c:pt>
                <c:pt idx="1">
                  <c:v>20</c:v>
                </c:pt>
                <c:pt idx="2">
                  <c:v>39</c:v>
                </c:pt>
                <c:pt idx="3">
                  <c:v>30</c:v>
                </c:pt>
                <c:pt idx="4">
                  <c:v>19</c:v>
                </c:pt>
                <c:pt idx="5">
                  <c:v>19</c:v>
                </c:pt>
                <c:pt idx="6">
                  <c:v>39</c:v>
                </c:pt>
                <c:pt idx="7">
                  <c:v>19</c:v>
                </c:pt>
                <c:pt idx="8">
                  <c:v>13</c:v>
                </c:pt>
                <c:pt idx="9">
                  <c:v>34</c:v>
                </c:pt>
                <c:pt idx="1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8-4249-9674-243FDA7F0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68</c:v>
                </c:pt>
                <c:pt idx="1">
                  <c:v>6</c:v>
                </c:pt>
                <c:pt idx="2">
                  <c:v>22</c:v>
                </c:pt>
                <c:pt idx="3">
                  <c:v>47</c:v>
                </c:pt>
                <c:pt idx="4">
                  <c:v>62</c:v>
                </c:pt>
                <c:pt idx="5">
                  <c:v>64</c:v>
                </c:pt>
                <c:pt idx="6">
                  <c:v>33</c:v>
                </c:pt>
                <c:pt idx="7">
                  <c:v>59</c:v>
                </c:pt>
                <c:pt idx="8">
                  <c:v>71</c:v>
                </c:pt>
                <c:pt idx="9">
                  <c:v>46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C8-4249-9674-243FDA7F0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 Excellent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16</c:v>
                </c:pt>
                <c:pt idx="1">
                  <c:v>0</c:v>
                </c:pt>
                <c:pt idx="2">
                  <c:v>1</c:v>
                </c:pt>
                <c:pt idx="3">
                  <c:v>8</c:v>
                </c:pt>
                <c:pt idx="4">
                  <c:v>13</c:v>
                </c:pt>
                <c:pt idx="5">
                  <c:v>13</c:v>
                </c:pt>
                <c:pt idx="6">
                  <c:v>2</c:v>
                </c:pt>
                <c:pt idx="7">
                  <c:v>14</c:v>
                </c:pt>
                <c:pt idx="8">
                  <c:v>14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C8-4249-9674-243FDA7F0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6683487"/>
        <c:axId val="657711807"/>
      </c:barChart>
      <c:catAx>
        <c:axId val="7866834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711807"/>
        <c:crosses val="autoZero"/>
        <c:auto val="1"/>
        <c:lblAlgn val="ctr"/>
        <c:lblOffset val="100"/>
        <c:noMultiLvlLbl val="0"/>
      </c:catAx>
      <c:valAx>
        <c:axId val="657711807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683487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01D6-D634-4735-915B-1594BF7F2118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3338C-CD82-4B57-9875-FDD5305CF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B6B9-9ECE-40FC-8C39-9A5B87A152F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91947-B947-4E3E-8197-B705853AF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5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Dakota and MN are below 50%.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Soybean 81 percent good to excellent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Pasture: 29 % good to excellent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add Fair to the chart, the numbers look better.  86%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2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crops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currently developing ahead of average.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35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August 12 Crop Production will have first survey</a:t>
            </a:r>
            <a:r>
              <a:rPr lang="en-US" baseline="0" dirty="0"/>
              <a:t> based yield and production forecast for row crops and hay.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avg Stocks= 1,129,000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Production: 6.4 million tons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 5.8 million tons.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Stocks</a:t>
            </a:r>
            <a:r>
              <a:rPr lang="en-US" dirty="0"/>
              <a:t> in Nebraska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2021 1,000,000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1,380,000</a:t>
            </a:r>
            <a:r>
              <a:rPr lang="en-US" b="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1,070,000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1,275,000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1,450,000</a:t>
            </a:r>
            <a:r>
              <a:rPr lang="en-US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1,250,000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1,150,000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1,070,000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1,335,000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1,000,000</a:t>
            </a:r>
            <a:r>
              <a:rPr lang="en-US" dirty="0"/>
              <a:t> 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CB1E35-667B-4252-AC2E-5AE713ED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Corn Planted Acres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u="none" dirty="0"/>
              <a:t>Nebraska</a:t>
            </a:r>
            <a:r>
              <a:rPr lang="en-US" b="0" u="none" baseline="0" dirty="0"/>
              <a:t>  9.7 million acres planted down from 10.2 million last year.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u="none" baseline="0" dirty="0"/>
              <a:t>Based on survey responses from farmers and ranchers.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u="none" baseline="0" dirty="0"/>
              <a:t>NE Sample Size 3,200 and 5,500.  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7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CB1E35-667B-4252-AC2E-5AE713ED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Soybean Planted Acres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Nebraska 5.4 million acres up from 5.2 million</a:t>
            </a:r>
            <a:r>
              <a:rPr lang="en-US" b="0" u="none" baseline="0" dirty="0"/>
              <a:t> acres last year. </a:t>
            </a:r>
            <a:endParaRPr lang="en-US" b="0" u="none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CB1E35-667B-4252-AC2E-5AE713ED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Winter Wheat Planted Acres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Nebraska 930,000 acres up from 900,000 last year.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Last year was a record low planting.  </a:t>
            </a:r>
          </a:p>
        </p:txBody>
      </p:sp>
    </p:spTree>
    <p:extLst>
      <p:ext uri="{BB962C8B-B14F-4D97-AF65-F5344CB8AC3E}">
        <p14:creationId xmlns:p14="http://schemas.microsoft.com/office/powerpoint/2010/main" val="1331284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Winter Wheat Yield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Nebraska winter wheat yield</a:t>
            </a:r>
            <a:r>
              <a:rPr lang="en-US" baseline="0" dirty="0"/>
              <a:t> is forecast </a:t>
            </a:r>
            <a:r>
              <a:rPr lang="en-US" dirty="0"/>
              <a:t>at 50 bushels per acre,</a:t>
            </a:r>
            <a:r>
              <a:rPr lang="en-US" baseline="0" dirty="0"/>
              <a:t> up 9 bushels from last year.  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Production is forecast @ 42.0 million bushels, up 23% from last year.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4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 is 78% good to excellent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Soybeans 81% good to excellent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Pasture and Range 29% good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excellent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Topsoil is 69% Adequate to Surplus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Subsoil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59% Adequate to Surplus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Corn 78 percent good to excellent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169B-D32E-433E-B85E-450D69D98D57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9B3-6175-4774-AF6D-B22B89AEAE70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64DB-383C-4F22-8F79-B4926A5770F8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7C62-E8BF-4197-8D44-E1C04BD6163D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9EFE-B4FF-4569-9C86-FF96C84C93EF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044F-7B43-4AD0-9820-78DBAFB270DB}" type="datetime1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B962-86CF-4AA5-8510-F5A8BE4CE9AE}" type="datetime1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9B8D-E204-4D26-8DE1-5382812DEA05}" type="datetime1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20-5B31-4A0D-BBD3-3D3FB1837408}" type="datetime1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33A-5E53-4713-96A2-F4ACD8BB52E2}" type="datetime1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0CEF-296E-44EB-8A45-E29C67BD0620}" type="datetime1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7CC3-CA90-45A2-958C-7016CCDE0EE0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4358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National Agricultural Statistics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15240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16002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344102"/>
            <a:ext cx="8245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May Crop Report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June Acreage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July Crop Report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July 19 Crop Progress and Condition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Nicholas Streff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USDA NASS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324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July 22,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8AAA68C2-53BF-4632-B302-3A72E841C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17" t="1972" r="2567" b="15559"/>
          <a:stretch/>
        </p:blipFill>
        <p:spPr>
          <a:xfrm>
            <a:off x="-1123" y="1203325"/>
            <a:ext cx="9143980" cy="5654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970B1-157F-4AC2-AAEF-68C51227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1C239FA-BBBD-4398-A888-1EE6F1EE57A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2EB9A-C1ED-4DCA-95B4-4DC7FEFCAA02}"/>
              </a:ext>
            </a:extLst>
          </p:cNvPr>
          <p:cNvSpPr txBox="1"/>
          <p:nvPr/>
        </p:nvSpPr>
        <p:spPr>
          <a:xfrm>
            <a:off x="3429000" y="2057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EA27E-0BCF-4053-8020-073E09ED5E1B}"/>
              </a:ext>
            </a:extLst>
          </p:cNvPr>
          <p:cNvSpPr txBox="1"/>
          <p:nvPr/>
        </p:nvSpPr>
        <p:spPr>
          <a:xfrm>
            <a:off x="3429000" y="2667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D0234-E15A-479D-B01C-D6A76EECE06C}"/>
              </a:ext>
            </a:extLst>
          </p:cNvPr>
          <p:cNvSpPr txBox="1"/>
          <p:nvPr/>
        </p:nvSpPr>
        <p:spPr>
          <a:xfrm>
            <a:off x="4113667" y="22420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7888D-D731-4268-8D1C-5606267AAB16}"/>
              </a:ext>
            </a:extLst>
          </p:cNvPr>
          <p:cNvSpPr txBox="1"/>
          <p:nvPr/>
        </p:nvSpPr>
        <p:spPr>
          <a:xfrm>
            <a:off x="4284396" y="30363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307F3C-F90D-46E7-BC8C-B41A058A094C}"/>
              </a:ext>
            </a:extLst>
          </p:cNvPr>
          <p:cNvSpPr txBox="1"/>
          <p:nvPr/>
        </p:nvSpPr>
        <p:spPr>
          <a:xfrm>
            <a:off x="3551948" y="32209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7F1C3-47FB-41E3-AE4C-8F559131706B}"/>
              </a:ext>
            </a:extLst>
          </p:cNvPr>
          <p:cNvSpPr txBox="1"/>
          <p:nvPr/>
        </p:nvSpPr>
        <p:spPr>
          <a:xfrm>
            <a:off x="2590800" y="359033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93612-A8CA-44F4-A9F6-79742A67301B}"/>
              </a:ext>
            </a:extLst>
          </p:cNvPr>
          <p:cNvSpPr txBox="1"/>
          <p:nvPr/>
        </p:nvSpPr>
        <p:spPr>
          <a:xfrm>
            <a:off x="3656467" y="37749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765F05-32BC-4973-A2AC-83EFEC29BB69}"/>
              </a:ext>
            </a:extLst>
          </p:cNvPr>
          <p:cNvSpPr txBox="1"/>
          <p:nvPr/>
        </p:nvSpPr>
        <p:spPr>
          <a:xfrm>
            <a:off x="4455125" y="381472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D71E41-5725-40B1-B057-311E97FB4FA9}"/>
              </a:ext>
            </a:extLst>
          </p:cNvPr>
          <p:cNvSpPr txBox="1"/>
          <p:nvPr/>
        </p:nvSpPr>
        <p:spPr>
          <a:xfrm>
            <a:off x="3429000" y="503949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3ACBF-7C1D-4713-BA4F-D956DBDB6ED0}"/>
              </a:ext>
            </a:extLst>
          </p:cNvPr>
          <p:cNvSpPr txBox="1"/>
          <p:nvPr/>
        </p:nvSpPr>
        <p:spPr>
          <a:xfrm>
            <a:off x="4800602" y="26113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EDD3FD-4F63-4EA8-AED3-F5A5AD39C4A2}"/>
              </a:ext>
            </a:extLst>
          </p:cNvPr>
          <p:cNvSpPr txBox="1"/>
          <p:nvPr/>
        </p:nvSpPr>
        <p:spPr>
          <a:xfrm>
            <a:off x="5487537" y="282627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CC6F88-8BB1-4AE6-A0E4-291236626991}"/>
              </a:ext>
            </a:extLst>
          </p:cNvPr>
          <p:cNvSpPr txBox="1"/>
          <p:nvPr/>
        </p:nvSpPr>
        <p:spPr>
          <a:xfrm>
            <a:off x="4929054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B09DEE-4A3C-4A5F-B5EA-1A9A8977E0EB}"/>
              </a:ext>
            </a:extLst>
          </p:cNvPr>
          <p:cNvSpPr txBox="1"/>
          <p:nvPr/>
        </p:nvSpPr>
        <p:spPr>
          <a:xfrm>
            <a:off x="5340737" y="340566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D8E6D2-6EE7-47C2-96C9-C4CFB4F2BAFC}"/>
              </a:ext>
            </a:extLst>
          </p:cNvPr>
          <p:cNvSpPr txBox="1"/>
          <p:nvPr/>
        </p:nvSpPr>
        <p:spPr>
          <a:xfrm>
            <a:off x="5852923" y="32759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55C13-70A7-4265-A6D2-0679D7E8A03E}"/>
              </a:ext>
            </a:extLst>
          </p:cNvPr>
          <p:cNvSpPr txBox="1"/>
          <p:nvPr/>
        </p:nvSpPr>
        <p:spPr>
          <a:xfrm>
            <a:off x="6598864" y="30363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1E21BC-B357-4112-BAD3-09AC3E9512CE}"/>
              </a:ext>
            </a:extLst>
          </p:cNvPr>
          <p:cNvSpPr txBox="1"/>
          <p:nvPr/>
        </p:nvSpPr>
        <p:spPr>
          <a:xfrm>
            <a:off x="5682977" y="379833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DDE84B-9D70-48B6-AAF9-485B389ABF5C}"/>
              </a:ext>
            </a:extLst>
          </p:cNvPr>
          <p:cNvSpPr txBox="1"/>
          <p:nvPr/>
        </p:nvSpPr>
        <p:spPr>
          <a:xfrm>
            <a:off x="5487537" y="416766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A156E5-8792-4AF8-970F-54C3931CD102}"/>
              </a:ext>
            </a:extLst>
          </p:cNvPr>
          <p:cNvSpPr txBox="1"/>
          <p:nvPr/>
        </p:nvSpPr>
        <p:spPr>
          <a:xfrm>
            <a:off x="6682229" y="404851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74</a:t>
            </a:r>
          </a:p>
        </p:txBody>
      </p:sp>
      <p:pic>
        <p:nvPicPr>
          <p:cNvPr id="27" name="Picture 26" descr="USDA_color_logo.jpg">
            <a:extLst>
              <a:ext uri="{FF2B5EF4-FFF2-40B4-BE49-F238E27FC236}">
                <a16:creationId xmlns:a16="http://schemas.microsoft.com/office/drawing/2014/main" id="{14E1F5DD-C2A5-4365-A313-032A047533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28" name="Picture 27" descr="nass_logo_.jpg">
            <a:extLst>
              <a:ext uri="{FF2B5EF4-FFF2-40B4-BE49-F238E27FC236}">
                <a16:creationId xmlns:a16="http://schemas.microsoft.com/office/drawing/2014/main" id="{21CAAC00-1D3F-49A7-A0BF-067C1C02E1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F454030-F5DF-45FB-8862-010829BCE3FC}"/>
              </a:ext>
            </a:extLst>
          </p:cNvPr>
          <p:cNvSpPr txBox="1"/>
          <p:nvPr/>
        </p:nvSpPr>
        <p:spPr>
          <a:xfrm>
            <a:off x="8131685" y="6506645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DD1D3FF-709D-400A-84C3-54DD7023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Crop Progress and Condition July 18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AB9C1-3EEC-432C-B399-E86C895AA1FD}"/>
              </a:ext>
            </a:extLst>
          </p:cNvPr>
          <p:cNvSpPr txBox="1"/>
          <p:nvPr/>
        </p:nvSpPr>
        <p:spPr>
          <a:xfrm>
            <a:off x="2369253" y="991602"/>
            <a:ext cx="417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Corn Percent Rated Good to Excellent</a:t>
            </a:r>
          </a:p>
        </p:txBody>
      </p:sp>
    </p:spTree>
    <p:extLst>
      <p:ext uri="{BB962C8B-B14F-4D97-AF65-F5344CB8AC3E}">
        <p14:creationId xmlns:p14="http://schemas.microsoft.com/office/powerpoint/2010/main" val="26100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DB2E-38BF-4CCC-AF33-0EABB713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5" y="-61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Crop Progress and Condition July 18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87302D-98A4-4DA5-959B-357F68CBA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554351"/>
              </p:ext>
            </p:extLst>
          </p:nvPr>
        </p:nvGraphicFramePr>
        <p:xfrm>
          <a:off x="76199" y="891092"/>
          <a:ext cx="8991601" cy="583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USDA_color_logo.jpg">
            <a:extLst>
              <a:ext uri="{FF2B5EF4-FFF2-40B4-BE49-F238E27FC236}">
                <a16:creationId xmlns:a16="http://schemas.microsoft.com/office/drawing/2014/main" id="{805F4AFD-DC85-4A15-945C-33C99C467B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9" name="Picture 8" descr="nass_logo_.jpg">
            <a:extLst>
              <a:ext uri="{FF2B5EF4-FFF2-40B4-BE49-F238E27FC236}">
                <a16:creationId xmlns:a16="http://schemas.microsoft.com/office/drawing/2014/main" id="{81BF591A-89CA-4B4C-9D9F-34CBA604A48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CF5B5F-F8A0-4B94-ADA9-2F2D8D8320E8}"/>
              </a:ext>
            </a:extLst>
          </p:cNvPr>
          <p:cNvSpPr txBox="1"/>
          <p:nvPr/>
        </p:nvSpPr>
        <p:spPr>
          <a:xfrm>
            <a:off x="8011117" y="653116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</p:spTree>
    <p:extLst>
      <p:ext uri="{BB962C8B-B14F-4D97-AF65-F5344CB8AC3E}">
        <p14:creationId xmlns:p14="http://schemas.microsoft.com/office/powerpoint/2010/main" val="403613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76" y="718073"/>
            <a:ext cx="7781813" cy="5817198"/>
          </a:xfrm>
          <a:prstGeom prst="rect">
            <a:avLst/>
          </a:prstGeom>
        </p:spPr>
      </p:pic>
      <p:pic>
        <p:nvPicPr>
          <p:cNvPr id="3" name="Picture 2" descr="USDA_color_logo.jpg">
            <a:extLst>
              <a:ext uri="{FF2B5EF4-FFF2-40B4-BE49-F238E27FC236}">
                <a16:creationId xmlns:a16="http://schemas.microsoft.com/office/drawing/2014/main" id="{7F9748D0-D7CE-44CD-BCBE-DDF12B7C9E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519F1CBF-E936-4002-899C-F3C6AD6AF4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4F3AF7-6007-424E-A416-3AE8115232E4}"/>
              </a:ext>
            </a:extLst>
          </p:cNvPr>
          <p:cNvSpPr txBox="1"/>
          <p:nvPr/>
        </p:nvSpPr>
        <p:spPr>
          <a:xfrm>
            <a:off x="8001000" y="655216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F605-1892-44A1-B662-04D4E081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5" y="-1600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Crop Progress and Condition July 18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3FED57-D57B-4CCB-B612-181668AB0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610959"/>
              </p:ext>
            </p:extLst>
          </p:nvPr>
        </p:nvGraphicFramePr>
        <p:xfrm>
          <a:off x="108970" y="777240"/>
          <a:ext cx="8882630" cy="594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USDA_color_logo.jpg">
            <a:extLst>
              <a:ext uri="{FF2B5EF4-FFF2-40B4-BE49-F238E27FC236}">
                <a16:creationId xmlns:a16="http://schemas.microsoft.com/office/drawing/2014/main" id="{70F8DCF6-900B-4F04-8884-887CA95ABB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9" name="Picture 8" descr="nass_logo_.jpg">
            <a:extLst>
              <a:ext uri="{FF2B5EF4-FFF2-40B4-BE49-F238E27FC236}">
                <a16:creationId xmlns:a16="http://schemas.microsoft.com/office/drawing/2014/main" id="{A503DBA5-F2D3-407A-ACD7-C467643F34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334BA3-D51C-4FFC-848C-987A29897AAD}"/>
              </a:ext>
            </a:extLst>
          </p:cNvPr>
          <p:cNvSpPr txBox="1"/>
          <p:nvPr/>
        </p:nvSpPr>
        <p:spPr>
          <a:xfrm>
            <a:off x="8229600" y="6591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</p:spTree>
    <p:extLst>
      <p:ext uri="{BB962C8B-B14F-4D97-AF65-F5344CB8AC3E}">
        <p14:creationId xmlns:p14="http://schemas.microsoft.com/office/powerpoint/2010/main" val="172663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F3CE72-BA75-4B49-891D-C63F56ACD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114969"/>
              </p:ext>
            </p:extLst>
          </p:nvPr>
        </p:nvGraphicFramePr>
        <p:xfrm>
          <a:off x="53339" y="982980"/>
          <a:ext cx="8915401" cy="579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9CE695E-5103-488C-ADC7-0613A039E9B7}"/>
              </a:ext>
            </a:extLst>
          </p:cNvPr>
          <p:cNvSpPr txBox="1">
            <a:spLocks/>
          </p:cNvSpPr>
          <p:nvPr/>
        </p:nvSpPr>
        <p:spPr>
          <a:xfrm>
            <a:off x="473585" y="0"/>
            <a:ext cx="8229600" cy="982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Crop Progress and Condition July 18</a:t>
            </a:r>
          </a:p>
        </p:txBody>
      </p:sp>
      <p:pic>
        <p:nvPicPr>
          <p:cNvPr id="11" name="Picture 10" descr="USDA_color_logo.jpg">
            <a:extLst>
              <a:ext uri="{FF2B5EF4-FFF2-40B4-BE49-F238E27FC236}">
                <a16:creationId xmlns:a16="http://schemas.microsoft.com/office/drawing/2014/main" id="{C5433C13-5CB9-417B-8ACD-EA0502F8D0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12" name="Picture 11" descr="nass_logo_.jpg">
            <a:extLst>
              <a:ext uri="{FF2B5EF4-FFF2-40B4-BE49-F238E27FC236}">
                <a16:creationId xmlns:a16="http://schemas.microsoft.com/office/drawing/2014/main" id="{644C8DFF-0FD7-42C9-9DAA-EA0E63BD4F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6CE5D6-DAAE-4A9F-AFC2-B7B6DD629B8D}"/>
              </a:ext>
            </a:extLst>
          </p:cNvPr>
          <p:cNvSpPr txBox="1"/>
          <p:nvPr/>
        </p:nvSpPr>
        <p:spPr>
          <a:xfrm>
            <a:off x="8229600" y="6591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</p:spTree>
    <p:extLst>
      <p:ext uri="{BB962C8B-B14F-4D97-AF65-F5344CB8AC3E}">
        <p14:creationId xmlns:p14="http://schemas.microsoft.com/office/powerpoint/2010/main" val="80389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76" y="718073"/>
            <a:ext cx="7781813" cy="5817198"/>
          </a:xfrm>
          <a:prstGeom prst="rect">
            <a:avLst/>
          </a:prstGeom>
        </p:spPr>
      </p:pic>
      <p:pic>
        <p:nvPicPr>
          <p:cNvPr id="3" name="Picture 2" descr="USDA_color_logo.jpg">
            <a:extLst>
              <a:ext uri="{FF2B5EF4-FFF2-40B4-BE49-F238E27FC236}">
                <a16:creationId xmlns:a16="http://schemas.microsoft.com/office/drawing/2014/main" id="{F1B1B5F2-AD2E-4B24-86BE-34463B5341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8629A125-7162-4714-A7FF-7B679D8727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61D19-E65F-49B1-A52F-7FA6D6732D1C}"/>
              </a:ext>
            </a:extLst>
          </p:cNvPr>
          <p:cNvSpPr txBox="1"/>
          <p:nvPr/>
        </p:nvSpPr>
        <p:spPr>
          <a:xfrm>
            <a:off x="8229600" y="660159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97631"/>
              </p:ext>
            </p:extLst>
          </p:nvPr>
        </p:nvGraphicFramePr>
        <p:xfrm>
          <a:off x="1012248" y="2243405"/>
          <a:ext cx="6912551" cy="229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7/18/2021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5-Year</a:t>
                      </a:r>
                      <a:r>
                        <a:rPr lang="en-US" baseline="0" dirty="0"/>
                        <a:t> Average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 Wheat:</a:t>
                      </a:r>
                      <a:r>
                        <a:rPr lang="en-US" baseline="0" dirty="0"/>
                        <a:t> Harvested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47409"/>
                  </a:ext>
                </a:extLst>
              </a:tr>
              <a:tr h="443915">
                <a:tc>
                  <a:txBody>
                    <a:bodyPr/>
                    <a:lstStyle/>
                    <a:p>
                      <a:r>
                        <a:rPr lang="en-US" dirty="0"/>
                        <a:t>Corn: </a:t>
                      </a:r>
                      <a:r>
                        <a:rPr lang="en-US" dirty="0" err="1"/>
                        <a:t>Silking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5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Corn: Dough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8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Soybeans: Blooming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4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Soybeans: Setting Pods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812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609" y="288795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Crop Progress and Condition July 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8609" y="6372869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8" name="Picture 7" descr="USDA_color_logo.jpg">
            <a:extLst>
              <a:ext uri="{FF2B5EF4-FFF2-40B4-BE49-F238E27FC236}">
                <a16:creationId xmlns:a16="http://schemas.microsoft.com/office/drawing/2014/main" id="{C5EAC7F8-0D68-44A6-BC92-2533487811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228600"/>
            <a:ext cx="936048" cy="640080"/>
          </a:xfrm>
          <a:prstGeom prst="rect">
            <a:avLst/>
          </a:prstGeom>
        </p:spPr>
      </p:pic>
      <p:pic>
        <p:nvPicPr>
          <p:cNvPr id="9" name="Picture 8" descr="nass_logo_.jpg">
            <a:extLst>
              <a:ext uri="{FF2B5EF4-FFF2-40B4-BE49-F238E27FC236}">
                <a16:creationId xmlns:a16="http://schemas.microsoft.com/office/drawing/2014/main" id="{CD75AF4C-CD0C-4259-8DBF-967EC050D9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0971" y="198120"/>
            <a:ext cx="729229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CBFD22-1A75-4947-913E-C4A8FF89E319}"/>
              </a:ext>
            </a:extLst>
          </p:cNvPr>
          <p:cNvSpPr txBox="1"/>
          <p:nvPr/>
        </p:nvSpPr>
        <p:spPr>
          <a:xfrm>
            <a:off x="8131685" y="65810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</p:spTree>
    <p:extLst>
      <p:ext uri="{BB962C8B-B14F-4D97-AF65-F5344CB8AC3E}">
        <p14:creationId xmlns:p14="http://schemas.microsoft.com/office/powerpoint/2010/main" val="62786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64900"/>
              </p:ext>
            </p:extLst>
          </p:nvPr>
        </p:nvGraphicFramePr>
        <p:xfrm>
          <a:off x="685800" y="1600200"/>
          <a:ext cx="7772400" cy="150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Release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July 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Cattle on Feed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August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Crop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August 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Cash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Rent County Estimates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8309" y="52649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Upcoming Reports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608609" y="632460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50" y="1264935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National Agricultural Statistics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00250" y="200025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0250" y="20574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0250" y="2514600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Reports Available At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www.nass.usda.gov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1675" y="3812227"/>
            <a:ext cx="520065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Questions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402-437-5541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800-582-6443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Nicholas.Streff@usda.gov</a:t>
            </a:r>
          </a:p>
        </p:txBody>
      </p:sp>
      <p:pic>
        <p:nvPicPr>
          <p:cNvPr id="13" name="Picture 1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14" name="Picture 1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798FE49-F864-4FB4-995E-1D708D46E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684825"/>
            <a:ext cx="7095744" cy="5487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042734-42D0-40AB-B713-0B7EB6A64BEF}"/>
              </a:ext>
            </a:extLst>
          </p:cNvPr>
          <p:cNvSpPr txBox="1"/>
          <p:nvPr/>
        </p:nvSpPr>
        <p:spPr>
          <a:xfrm>
            <a:off x="952500" y="205752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May 2021 Hay Stocks</a:t>
            </a:r>
          </a:p>
          <a:p>
            <a:pPr algn="ctr"/>
            <a:r>
              <a:rPr lang="en-US" sz="2400" b="1" dirty="0"/>
              <a:t>Thousand Tons and Percent Change from Previous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33537-7D81-4BC2-BE7D-0ABDC8CAC286}"/>
              </a:ext>
            </a:extLst>
          </p:cNvPr>
          <p:cNvSpPr txBox="1"/>
          <p:nvPr/>
        </p:nvSpPr>
        <p:spPr>
          <a:xfrm>
            <a:off x="7239000" y="636853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May 12, 2021</a:t>
            </a:r>
          </a:p>
        </p:txBody>
      </p:sp>
      <p:pic>
        <p:nvPicPr>
          <p:cNvPr id="5" name="Picture 4" descr="USDA_color_logo.jpg">
            <a:extLst>
              <a:ext uri="{FF2B5EF4-FFF2-40B4-BE49-F238E27FC236}">
                <a16:creationId xmlns:a16="http://schemas.microsoft.com/office/drawing/2014/main" id="{A4A12A3F-4F08-406C-BF3E-016511ADC6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6" name="Picture 5" descr="nass_logo_.jpg">
            <a:extLst>
              <a:ext uri="{FF2B5EF4-FFF2-40B4-BE49-F238E27FC236}">
                <a16:creationId xmlns:a16="http://schemas.microsoft.com/office/drawing/2014/main" id="{A680A154-E947-497E-85D5-4A28F835F0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5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4EC563C-7087-43DA-8F37-1B500840F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7" y="685800"/>
            <a:ext cx="7101686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952500" y="1524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2021 Corn Planted Acreage</a:t>
            </a:r>
          </a:p>
          <a:p>
            <a:pPr algn="ctr"/>
            <a:r>
              <a:rPr lang="en-US" sz="2400" b="1" dirty="0"/>
              <a:t>Thousand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162800" y="636853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June 30, 2021</a:t>
            </a:r>
          </a:p>
        </p:txBody>
      </p:sp>
      <p:pic>
        <p:nvPicPr>
          <p:cNvPr id="5" name="Picture 4" descr="USDA_color_logo.jpg">
            <a:extLst>
              <a:ext uri="{FF2B5EF4-FFF2-40B4-BE49-F238E27FC236}">
                <a16:creationId xmlns:a16="http://schemas.microsoft.com/office/drawing/2014/main" id="{00E3552A-8730-4D31-AEB4-55193A9DBE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6" name="Picture 5" descr="nass_logo_.jpg">
            <a:extLst>
              <a:ext uri="{FF2B5EF4-FFF2-40B4-BE49-F238E27FC236}">
                <a16:creationId xmlns:a16="http://schemas.microsoft.com/office/drawing/2014/main" id="{33ACD2F8-8FFC-4E06-965F-63B00899E1C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E1CCE23-1CC4-40A4-8A4E-D8FE3A6CF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6" y="685800"/>
            <a:ext cx="7101688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952500" y="1524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2021 Soybean Planted Acreage</a:t>
            </a:r>
          </a:p>
          <a:p>
            <a:pPr algn="ctr"/>
            <a:r>
              <a:rPr lang="en-US" sz="2400" b="1" dirty="0"/>
              <a:t>Thousand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162800" y="636853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June 30, 2021</a:t>
            </a:r>
          </a:p>
        </p:txBody>
      </p:sp>
      <p:pic>
        <p:nvPicPr>
          <p:cNvPr id="5" name="Picture 4" descr="USDA_color_logo.jpg">
            <a:extLst>
              <a:ext uri="{FF2B5EF4-FFF2-40B4-BE49-F238E27FC236}">
                <a16:creationId xmlns:a16="http://schemas.microsoft.com/office/drawing/2014/main" id="{8B15DC49-F235-4C7F-B831-803BCFA447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6" name="Picture 5" descr="nass_logo_.jpg">
            <a:extLst>
              <a:ext uri="{FF2B5EF4-FFF2-40B4-BE49-F238E27FC236}">
                <a16:creationId xmlns:a16="http://schemas.microsoft.com/office/drawing/2014/main" id="{CCD570B3-BB0D-46D8-89B0-1B7E3581C3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23772DA-BEFF-4D17-BBBC-616BBF29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8" y="685800"/>
            <a:ext cx="7094485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893379" y="152400"/>
            <a:ext cx="7357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2021 Winter Wheat Planted Acres</a:t>
            </a:r>
          </a:p>
          <a:p>
            <a:pPr algn="ctr"/>
            <a:r>
              <a:rPr lang="en-US" sz="2400" b="1" dirty="0"/>
              <a:t>Thousand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162800" y="636853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June 30, 2021</a:t>
            </a:r>
          </a:p>
        </p:txBody>
      </p:sp>
      <p:pic>
        <p:nvPicPr>
          <p:cNvPr id="5" name="Picture 4" descr="USDA_color_logo.jpg">
            <a:extLst>
              <a:ext uri="{FF2B5EF4-FFF2-40B4-BE49-F238E27FC236}">
                <a16:creationId xmlns:a16="http://schemas.microsoft.com/office/drawing/2014/main" id="{3BFA20ED-2FBD-4CE2-9EC7-244920D15E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6" name="Picture 5" descr="nass_logo_.jpg">
            <a:extLst>
              <a:ext uri="{FF2B5EF4-FFF2-40B4-BE49-F238E27FC236}">
                <a16:creationId xmlns:a16="http://schemas.microsoft.com/office/drawing/2014/main" id="{4237A05B-1DC4-4D45-BDE7-291B925A1F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6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79FBC46-01CB-4153-9D4A-3DA21832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690390"/>
            <a:ext cx="7095744" cy="5481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042734-42D0-40AB-B713-0B7EB6A64BEF}"/>
              </a:ext>
            </a:extLst>
          </p:cNvPr>
          <p:cNvSpPr txBox="1"/>
          <p:nvPr/>
        </p:nvSpPr>
        <p:spPr>
          <a:xfrm>
            <a:off x="952500" y="205752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July 2021 Winter Wheat Yield</a:t>
            </a:r>
          </a:p>
          <a:p>
            <a:pPr algn="ctr"/>
            <a:r>
              <a:rPr lang="en-US" sz="2400" b="1" dirty="0"/>
              <a:t>Bushels and Percent Change from Previous Month</a:t>
            </a:r>
          </a:p>
        </p:txBody>
      </p:sp>
      <p:pic>
        <p:nvPicPr>
          <p:cNvPr id="5" name="Picture 4" descr="USDA_color_logo.jpg">
            <a:extLst>
              <a:ext uri="{FF2B5EF4-FFF2-40B4-BE49-F238E27FC236}">
                <a16:creationId xmlns:a16="http://schemas.microsoft.com/office/drawing/2014/main" id="{0AB3DC9B-9773-446F-932E-F4E1A0AC1D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6" name="Picture 5" descr="nass_logo_.jpg">
            <a:extLst>
              <a:ext uri="{FF2B5EF4-FFF2-40B4-BE49-F238E27FC236}">
                <a16:creationId xmlns:a16="http://schemas.microsoft.com/office/drawing/2014/main" id="{D0094A93-9755-494A-9984-4C7D02F322B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518C1-5F8E-4784-9BAC-1CC584CE87F3}"/>
              </a:ext>
            </a:extLst>
          </p:cNvPr>
          <p:cNvSpPr txBox="1"/>
          <p:nvPr/>
        </p:nvSpPr>
        <p:spPr>
          <a:xfrm>
            <a:off x="8001000" y="627251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7-12-21</a:t>
            </a:r>
          </a:p>
        </p:txBody>
      </p:sp>
    </p:spTree>
    <p:extLst>
      <p:ext uri="{BB962C8B-B14F-4D97-AF65-F5344CB8AC3E}">
        <p14:creationId xmlns:p14="http://schemas.microsoft.com/office/powerpoint/2010/main" val="2786860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627251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435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Crop Progress and Condition July 18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62636"/>
              </p:ext>
            </p:extLst>
          </p:nvPr>
        </p:nvGraphicFramePr>
        <p:xfrm>
          <a:off x="1012247" y="1790700"/>
          <a:ext cx="714115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Soybeans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8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Pasture and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6713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16621"/>
              </p:ext>
            </p:extLst>
          </p:nvPr>
        </p:nvGraphicFramePr>
        <p:xfrm>
          <a:off x="1012247" y="4572000"/>
          <a:ext cx="71411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Adequate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19500" y="639191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4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8FC-2727-40C6-850D-BF11EF46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Crop Progress and Condition July 18</a:t>
            </a:r>
            <a:endParaRPr lang="en-US" sz="36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D6F346-1400-4880-B3E8-3E0FADE12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974407"/>
              </p:ext>
            </p:extLst>
          </p:nvPr>
        </p:nvGraphicFramePr>
        <p:xfrm>
          <a:off x="76200" y="853440"/>
          <a:ext cx="899160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USDA_color_logo.jpg">
            <a:extLst>
              <a:ext uri="{FF2B5EF4-FFF2-40B4-BE49-F238E27FC236}">
                <a16:creationId xmlns:a16="http://schemas.microsoft.com/office/drawing/2014/main" id="{399EC729-05DA-4C97-966D-C6D2D036AF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11" name="Picture 10" descr="nass_logo_.jpg">
            <a:extLst>
              <a:ext uri="{FF2B5EF4-FFF2-40B4-BE49-F238E27FC236}">
                <a16:creationId xmlns:a16="http://schemas.microsoft.com/office/drawing/2014/main" id="{2EAE6827-AA43-43B0-B8D5-6C8B24F9B6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F57428-9AFF-4779-88D1-F0ED5D8EC377}"/>
              </a:ext>
            </a:extLst>
          </p:cNvPr>
          <p:cNvSpPr txBox="1"/>
          <p:nvPr/>
        </p:nvSpPr>
        <p:spPr>
          <a:xfrm>
            <a:off x="8115300" y="653891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</p:spTree>
    <p:extLst>
      <p:ext uri="{BB962C8B-B14F-4D97-AF65-F5344CB8AC3E}">
        <p14:creationId xmlns:p14="http://schemas.microsoft.com/office/powerpoint/2010/main" val="200711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076" y="718073"/>
            <a:ext cx="7781813" cy="5817198"/>
          </a:xfrm>
          <a:prstGeom prst="rect">
            <a:avLst/>
          </a:prstGeom>
        </p:spPr>
      </p:pic>
      <p:pic>
        <p:nvPicPr>
          <p:cNvPr id="3" name="Picture 2" descr="USDA_color_logo.jpg">
            <a:extLst>
              <a:ext uri="{FF2B5EF4-FFF2-40B4-BE49-F238E27FC236}">
                <a16:creationId xmlns:a16="http://schemas.microsoft.com/office/drawing/2014/main" id="{5C1FF94B-ADFA-4342-A889-14B180FA62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9EE23D66-75FC-4487-9E4A-599B56EA30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0E547-CFA6-459C-B136-8648370753C2}"/>
              </a:ext>
            </a:extLst>
          </p:cNvPr>
          <p:cNvSpPr txBox="1"/>
          <p:nvPr/>
        </p:nvSpPr>
        <p:spPr>
          <a:xfrm>
            <a:off x="8011117" y="654351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7-19-21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19043</TotalTime>
  <Words>671</Words>
  <Application>Microsoft Office PowerPoint</Application>
  <PresentationFormat>On-screen Show (4:3)</PresentationFormat>
  <Paragraphs>225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Crop Progress and Condition July 18</vt:lpstr>
      <vt:lpstr>PowerPoint Presentation</vt:lpstr>
      <vt:lpstr>Crop Progress and Condition July 18</vt:lpstr>
      <vt:lpstr>Crop Progress and Condition July 18</vt:lpstr>
      <vt:lpstr>PowerPoint Presentation</vt:lpstr>
      <vt:lpstr>Crop Progress and Condition July 18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 - NASS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honila</dc:creator>
  <cp:lastModifiedBy>Streff, Nick - REE-NASS, Lincoln, NE</cp:lastModifiedBy>
  <cp:revision>574</cp:revision>
  <cp:lastPrinted>2019-11-13T15:01:21Z</cp:lastPrinted>
  <dcterms:created xsi:type="dcterms:W3CDTF">2014-08-14T11:24:58Z</dcterms:created>
  <dcterms:modified xsi:type="dcterms:W3CDTF">2021-07-22T12:41:42Z</dcterms:modified>
</cp:coreProperties>
</file>