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Lst>
  <p:notesMasterIdLst>
    <p:notesMasterId r:id="rId48"/>
  </p:notesMasterIdLst>
  <p:sldIdLst>
    <p:sldId id="264" r:id="rId5"/>
    <p:sldId id="272" r:id="rId6"/>
    <p:sldId id="281" r:id="rId7"/>
    <p:sldId id="282" r:id="rId8"/>
    <p:sldId id="280" r:id="rId9"/>
    <p:sldId id="284" r:id="rId10"/>
    <p:sldId id="283" r:id="rId11"/>
    <p:sldId id="286" r:id="rId12"/>
    <p:sldId id="287" r:id="rId13"/>
    <p:sldId id="326" r:id="rId14"/>
    <p:sldId id="307" r:id="rId15"/>
    <p:sldId id="308" r:id="rId16"/>
    <p:sldId id="309" r:id="rId17"/>
    <p:sldId id="270" r:id="rId18"/>
    <p:sldId id="288" r:id="rId19"/>
    <p:sldId id="289" r:id="rId20"/>
    <p:sldId id="290" r:id="rId21"/>
    <p:sldId id="291" r:id="rId22"/>
    <p:sldId id="292" r:id="rId23"/>
    <p:sldId id="320" r:id="rId24"/>
    <p:sldId id="327" r:id="rId25"/>
    <p:sldId id="318" r:id="rId26"/>
    <p:sldId id="328" r:id="rId27"/>
    <p:sldId id="315" r:id="rId28"/>
    <p:sldId id="295" r:id="rId29"/>
    <p:sldId id="296" r:id="rId30"/>
    <p:sldId id="297" r:id="rId31"/>
    <p:sldId id="298" r:id="rId32"/>
    <p:sldId id="299" r:id="rId33"/>
    <p:sldId id="300" r:id="rId34"/>
    <p:sldId id="301" r:id="rId35"/>
    <p:sldId id="329" r:id="rId36"/>
    <p:sldId id="330" r:id="rId37"/>
    <p:sldId id="322" r:id="rId38"/>
    <p:sldId id="323" r:id="rId39"/>
    <p:sldId id="324" r:id="rId40"/>
    <p:sldId id="325" r:id="rId41"/>
    <p:sldId id="304" r:id="rId42"/>
    <p:sldId id="305" r:id="rId43"/>
    <p:sldId id="302" r:id="rId44"/>
    <p:sldId id="303" r:id="rId45"/>
    <p:sldId id="306" r:id="rId46"/>
    <p:sldId id="26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8A850-3615-421E-811F-5FFDE7D8742F}" v="33" dt="2022-04-07T18:11:33.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78" d="100"/>
          <a:sy n="78" d="100"/>
        </p:scale>
        <p:origin x="114" y="1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4/8/2022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4/8/2022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4/8/2022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4/8/2022</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4/8/2022</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4/8/2022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4/8/2022</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4/8/2022</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4/8/2022</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4/8/2022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4/8/2022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4/8/2022</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4/8/2022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9989" y="0"/>
            <a:ext cx="8361405" cy="2387600"/>
          </a:xfrm>
        </p:spPr>
        <p:txBody>
          <a:bodyPr/>
          <a:lstStyle/>
          <a:p>
            <a:pPr lvl="0" algn="ctr" eaLnBrk="0" fontAlgn="base" hangingPunct="0">
              <a:lnSpc>
                <a:spcPct val="100000"/>
              </a:lnSpc>
              <a:spcAft>
                <a:spcPct val="0"/>
              </a:spcAft>
            </a:pPr>
            <a:r>
              <a:rPr lang="en-US" sz="4400" b="1" spc="0" dirty="0">
                <a:solidFill>
                  <a:srgbClr val="663300"/>
                </a:solidFill>
                <a:latin typeface="Arial" charset="0"/>
                <a:ea typeface="+mn-ea"/>
                <a:cs typeface="+mn-cs"/>
              </a:rPr>
              <a:t>NE Drought Conditions CARC Update: April 8, 2022</a:t>
            </a:r>
          </a:p>
        </p:txBody>
      </p:sp>
      <p:sp>
        <p:nvSpPr>
          <p:cNvPr id="3" name="Subtitle 2"/>
          <p:cNvSpPr>
            <a:spLocks noGrp="1"/>
          </p:cNvSpPr>
          <p:nvPr>
            <p:ph type="subTitle" idx="1"/>
          </p:nvPr>
        </p:nvSpPr>
        <p:spPr>
          <a:xfrm>
            <a:off x="1478691" y="2630474"/>
            <a:ext cx="9144000" cy="1636814"/>
          </a:xfrm>
        </p:spPr>
        <p:txBody>
          <a:bodyPr>
            <a:normAutofit fontScale="92500" lnSpcReduction="10000"/>
          </a:bodyPr>
          <a:lstStyle/>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Brian Fuchs</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National Drought Mitigation Center</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University of Nebraska-Lincoln</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School of Natural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68" y="4267288"/>
            <a:ext cx="2100648" cy="2124683"/>
          </a:xfrm>
          <a:prstGeom prst="rect">
            <a:avLst/>
          </a:prstGeom>
        </p:spPr>
      </p:pic>
    </p:spTree>
    <p:extLst>
      <p:ext uri="{BB962C8B-B14F-4D97-AF65-F5344CB8AC3E}">
        <p14:creationId xmlns:p14="http://schemas.microsoft.com/office/powerpoint/2010/main" val="1571597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A4BFC1-E0C9-4D0C-8623-55F3F5162ADE}"/>
              </a:ext>
            </a:extLst>
          </p:cNvPr>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53B3881D-53C1-4575-8F15-6F4C2753E157}"/>
              </a:ext>
            </a:extLst>
          </p:cNvPr>
          <p:cNvPicPr>
            <a:picLocks noChangeAspect="1"/>
          </p:cNvPicPr>
          <p:nvPr/>
        </p:nvPicPr>
        <p:blipFill>
          <a:blip r:embed="rId2"/>
          <a:stretch>
            <a:fillRect/>
          </a:stretch>
        </p:blipFill>
        <p:spPr>
          <a:xfrm>
            <a:off x="0" y="32624"/>
            <a:ext cx="12187915" cy="5249073"/>
          </a:xfrm>
          <a:prstGeom prst="rect">
            <a:avLst/>
          </a:prstGeom>
        </p:spPr>
      </p:pic>
      <p:pic>
        <p:nvPicPr>
          <p:cNvPr id="6" name="Picture 5">
            <a:extLst>
              <a:ext uri="{FF2B5EF4-FFF2-40B4-BE49-F238E27FC236}">
                <a16:creationId xmlns:a16="http://schemas.microsoft.com/office/drawing/2014/main" id="{EED14391-0D2E-4E95-86A9-4B72E8EE5864}"/>
              </a:ext>
            </a:extLst>
          </p:cNvPr>
          <p:cNvPicPr>
            <a:picLocks noChangeAspect="1"/>
          </p:cNvPicPr>
          <p:nvPr/>
        </p:nvPicPr>
        <p:blipFill>
          <a:blip r:embed="rId3"/>
          <a:stretch>
            <a:fillRect/>
          </a:stretch>
        </p:blipFill>
        <p:spPr>
          <a:xfrm>
            <a:off x="2326230" y="4996958"/>
            <a:ext cx="7757652" cy="1435510"/>
          </a:xfrm>
          <a:prstGeom prst="rect">
            <a:avLst/>
          </a:prstGeom>
        </p:spPr>
      </p:pic>
      <p:sp>
        <p:nvSpPr>
          <p:cNvPr id="7" name="TextBox 6">
            <a:extLst>
              <a:ext uri="{FF2B5EF4-FFF2-40B4-BE49-F238E27FC236}">
                <a16:creationId xmlns:a16="http://schemas.microsoft.com/office/drawing/2014/main" id="{AC7C1CD2-3386-48A1-A7C1-70279F5FD5BF}"/>
              </a:ext>
            </a:extLst>
          </p:cNvPr>
          <p:cNvSpPr txBox="1"/>
          <p:nvPr/>
        </p:nvSpPr>
        <p:spPr>
          <a:xfrm>
            <a:off x="0" y="5345381"/>
            <a:ext cx="2108118" cy="369332"/>
          </a:xfrm>
          <a:prstGeom prst="rect">
            <a:avLst/>
          </a:prstGeom>
          <a:noFill/>
        </p:spPr>
        <p:txBody>
          <a:bodyPr wrap="square" rtlCol="0">
            <a:spAutoFit/>
          </a:bodyPr>
          <a:lstStyle/>
          <a:p>
            <a:r>
              <a:rPr lang="en-US" b="1" dirty="0">
                <a:solidFill>
                  <a:srgbClr val="FF0000"/>
                </a:solidFill>
              </a:rPr>
              <a:t>Last CARC meeting</a:t>
            </a:r>
          </a:p>
        </p:txBody>
      </p:sp>
      <p:sp>
        <p:nvSpPr>
          <p:cNvPr id="8" name="Arrow: Right 7">
            <a:extLst>
              <a:ext uri="{FF2B5EF4-FFF2-40B4-BE49-F238E27FC236}">
                <a16:creationId xmlns:a16="http://schemas.microsoft.com/office/drawing/2014/main" id="{2B3AD066-346D-4D08-A4B9-5427462A21A5}"/>
              </a:ext>
            </a:extLst>
          </p:cNvPr>
          <p:cNvSpPr/>
          <p:nvPr/>
        </p:nvSpPr>
        <p:spPr>
          <a:xfrm>
            <a:off x="1998168" y="5462935"/>
            <a:ext cx="405151" cy="1342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38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4" y="2286000"/>
            <a:ext cx="3200400" cy="2286000"/>
          </a:xfrm>
        </p:spPr>
        <p:txBody>
          <a:bodyPr anchor="b">
            <a:normAutofit/>
          </a:bodyPr>
          <a:lstStyle/>
          <a:p>
            <a:r>
              <a:rPr lang="en-US" sz="3300" dirty="0"/>
              <a:t>Departure from Normal Temperatures over the last 30 days</a:t>
            </a:r>
          </a:p>
        </p:txBody>
      </p:sp>
      <p:sp>
        <p:nvSpPr>
          <p:cNvPr id="5" name="Footer Placeholder 4"/>
          <p:cNvSpPr>
            <a:spLocks noGrp="1"/>
          </p:cNvSpPr>
          <p:nvPr>
            <p:ph type="ftr" sz="quarter" idx="11"/>
          </p:nvPr>
        </p:nvSpPr>
        <p:spPr>
          <a:xfrm>
            <a:off x="4800600" y="6459785"/>
            <a:ext cx="4648200" cy="365125"/>
          </a:xfrm>
        </p:spPr>
        <p:txBody>
          <a:bodyPr anchor="ctr">
            <a:normAutofit/>
          </a:bodyPr>
          <a:lstStyle/>
          <a:p>
            <a:pPr>
              <a:spcAft>
                <a:spcPts val="600"/>
              </a:spcAft>
            </a:pPr>
            <a:r>
              <a:rPr lang="en-US" dirty="0"/>
              <a:t>NATIONAL DROUGHT MITIGATION CENTER</a:t>
            </a:r>
            <a:endParaRPr lang="en-US"/>
          </a:p>
        </p:txBody>
      </p:sp>
      <p:pic>
        <p:nvPicPr>
          <p:cNvPr id="7" name="Content Placeholder 6">
            <a:extLst>
              <a:ext uri="{FF2B5EF4-FFF2-40B4-BE49-F238E27FC236}">
                <a16:creationId xmlns:a16="http://schemas.microsoft.com/office/drawing/2014/main" id="{2E2A48B6-D365-433D-8949-A57616FD7932}"/>
              </a:ext>
            </a:extLst>
          </p:cNvPr>
          <p:cNvPicPr>
            <a:picLocks noGrp="1" noChangeAspect="1"/>
          </p:cNvPicPr>
          <p:nvPr>
            <p:ph idx="1"/>
          </p:nvPr>
        </p:nvPicPr>
        <p:blipFill>
          <a:blip r:embed="rId2"/>
          <a:stretch>
            <a:fillRect/>
          </a:stretch>
        </p:blipFill>
        <p:spPr>
          <a:xfrm>
            <a:off x="4093828" y="157813"/>
            <a:ext cx="8098172" cy="6257678"/>
          </a:xfrm>
          <a:prstGeom prst="rect">
            <a:avLst/>
          </a:prstGeom>
        </p:spPr>
      </p:pic>
    </p:spTree>
    <p:extLst>
      <p:ext uri="{BB962C8B-B14F-4D97-AF65-F5344CB8AC3E}">
        <p14:creationId xmlns:p14="http://schemas.microsoft.com/office/powerpoint/2010/main" val="148852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7" name="Content Placeholder 6">
            <a:extLst>
              <a:ext uri="{FF2B5EF4-FFF2-40B4-BE49-F238E27FC236}">
                <a16:creationId xmlns:a16="http://schemas.microsoft.com/office/drawing/2014/main" id="{D0A92BF8-F4A2-4AAE-992D-8C693D5077B5}"/>
              </a:ext>
            </a:extLst>
          </p:cNvPr>
          <p:cNvPicPr>
            <a:picLocks noGrp="1" noChangeAspect="1"/>
          </p:cNvPicPr>
          <p:nvPr>
            <p:ph idx="1"/>
          </p:nvPr>
        </p:nvPicPr>
        <p:blipFill>
          <a:blip r:embed="rId2"/>
          <a:stretch>
            <a:fillRect/>
          </a:stretch>
        </p:blipFill>
        <p:spPr>
          <a:xfrm>
            <a:off x="4077819" y="-22559"/>
            <a:ext cx="8106313" cy="6263968"/>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Content Placeholder 6">
            <a:extLst>
              <a:ext uri="{FF2B5EF4-FFF2-40B4-BE49-F238E27FC236}">
                <a16:creationId xmlns:a16="http://schemas.microsoft.com/office/drawing/2014/main" id="{D51773D7-AAC9-4D34-A0FD-322DFC79359F}"/>
              </a:ext>
            </a:extLst>
          </p:cNvPr>
          <p:cNvPicPr>
            <a:picLocks noGrp="1" noChangeAspect="1"/>
          </p:cNvPicPr>
          <p:nvPr>
            <p:ph idx="1"/>
          </p:nvPr>
        </p:nvPicPr>
        <p:blipFill>
          <a:blip r:embed="rId2"/>
          <a:stretch>
            <a:fillRect/>
          </a:stretch>
        </p:blipFill>
        <p:spPr>
          <a:xfrm>
            <a:off x="4118994" y="157813"/>
            <a:ext cx="8073006" cy="6238232"/>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C464ED8E-288C-4CED-9F51-0EC7AC379488}"/>
              </a:ext>
            </a:extLst>
          </p:cNvPr>
          <p:cNvPicPr>
            <a:picLocks noGrp="1" noChangeAspect="1"/>
          </p:cNvPicPr>
          <p:nvPr>
            <p:ph idx="1"/>
          </p:nvPr>
        </p:nvPicPr>
        <p:blipFill>
          <a:blip r:embed="rId2"/>
          <a:stretch>
            <a:fillRect/>
          </a:stretch>
        </p:blipFill>
        <p:spPr>
          <a:xfrm>
            <a:off x="4144161" y="105507"/>
            <a:ext cx="8047839" cy="6218784"/>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48E1EE5C-0C07-4520-A9EE-6D345C935547}"/>
              </a:ext>
            </a:extLst>
          </p:cNvPr>
          <p:cNvPicPr>
            <a:picLocks noGrp="1" noChangeAspect="1"/>
          </p:cNvPicPr>
          <p:nvPr>
            <p:ph idx="1"/>
          </p:nvPr>
        </p:nvPicPr>
        <p:blipFill>
          <a:blip r:embed="rId2"/>
          <a:stretch>
            <a:fillRect/>
          </a:stretch>
        </p:blipFill>
        <p:spPr>
          <a:xfrm>
            <a:off x="4060601" y="0"/>
            <a:ext cx="8131400" cy="6283354"/>
          </a:xfrm>
          <a:prstGeom prst="rect">
            <a:avLst/>
          </a:prstGeom>
        </p:spPr>
      </p:pic>
    </p:spTree>
    <p:extLst>
      <p:ext uri="{BB962C8B-B14F-4D97-AF65-F5344CB8AC3E}">
        <p14:creationId xmlns:p14="http://schemas.microsoft.com/office/powerpoint/2010/main" val="290979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CA8132D1-3592-484F-AA2E-28E8A7E07F0E}"/>
              </a:ext>
            </a:extLst>
          </p:cNvPr>
          <p:cNvPicPr>
            <a:picLocks noGrp="1" noChangeAspect="1"/>
          </p:cNvPicPr>
          <p:nvPr>
            <p:ph idx="1"/>
          </p:nvPr>
        </p:nvPicPr>
        <p:blipFill>
          <a:blip r:embed="rId2"/>
          <a:stretch>
            <a:fillRect/>
          </a:stretch>
        </p:blipFill>
        <p:spPr>
          <a:xfrm>
            <a:off x="4060273" y="0"/>
            <a:ext cx="8131728" cy="6283607"/>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F93FD01B-1873-45D4-8F88-8B4B2C41E1BB}"/>
              </a:ext>
            </a:extLst>
          </p:cNvPr>
          <p:cNvPicPr>
            <a:picLocks noGrp="1" noChangeAspect="1"/>
          </p:cNvPicPr>
          <p:nvPr>
            <p:ph idx="1"/>
          </p:nvPr>
        </p:nvPicPr>
        <p:blipFill>
          <a:blip r:embed="rId2"/>
          <a:stretch>
            <a:fillRect/>
          </a:stretch>
        </p:blipFill>
        <p:spPr>
          <a:xfrm>
            <a:off x="4093829" y="0"/>
            <a:ext cx="8098172" cy="6257678"/>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for the current water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A0227AD4-43A9-4789-9E27-E35094D718DF}"/>
              </a:ext>
            </a:extLst>
          </p:cNvPr>
          <p:cNvPicPr>
            <a:picLocks noGrp="1" noChangeAspect="1"/>
          </p:cNvPicPr>
          <p:nvPr>
            <p:ph idx="1"/>
          </p:nvPr>
        </p:nvPicPr>
        <p:blipFill>
          <a:blip r:embed="rId2"/>
          <a:stretch>
            <a:fillRect/>
          </a:stretch>
        </p:blipFill>
        <p:spPr>
          <a:xfrm>
            <a:off x="4085439" y="0"/>
            <a:ext cx="8106561" cy="6264160"/>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CA9E864F-0AD7-4F46-BE01-509C677DF51E}"/>
              </a:ext>
            </a:extLst>
          </p:cNvPr>
          <p:cNvPicPr>
            <a:picLocks noGrp="1" noChangeAspect="1"/>
          </p:cNvPicPr>
          <p:nvPr>
            <p:ph idx="1"/>
          </p:nvPr>
        </p:nvPicPr>
        <p:blipFill>
          <a:blip r:embed="rId2"/>
          <a:stretch>
            <a:fillRect/>
          </a:stretch>
        </p:blipFill>
        <p:spPr>
          <a:xfrm>
            <a:off x="4102218" y="921931"/>
            <a:ext cx="8135822" cy="4766333"/>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71A-2343-4C48-91E7-BA4CC2B8BF1C}"/>
              </a:ext>
            </a:extLst>
          </p:cNvPr>
          <p:cNvSpPr>
            <a:spLocks noGrp="1"/>
          </p:cNvSpPr>
          <p:nvPr>
            <p:ph type="title"/>
          </p:nvPr>
        </p:nvSpPr>
        <p:spPr>
          <a:xfrm>
            <a:off x="0" y="594359"/>
            <a:ext cx="4043494" cy="2286000"/>
          </a:xfrm>
        </p:spPr>
        <p:txBody>
          <a:bodyPr/>
          <a:lstStyle/>
          <a:p>
            <a:pPr algn="ctr"/>
            <a:r>
              <a:rPr lang="en-US" dirty="0"/>
              <a:t>NASA GRACE-Based Root Zone Soil Moisture</a:t>
            </a:r>
          </a:p>
        </p:txBody>
      </p:sp>
      <p:sp>
        <p:nvSpPr>
          <p:cNvPr id="5" name="Text Placeholder 4">
            <a:extLst>
              <a:ext uri="{FF2B5EF4-FFF2-40B4-BE49-F238E27FC236}">
                <a16:creationId xmlns:a16="http://schemas.microsoft.com/office/drawing/2014/main" id="{8D10AD6E-326E-47C0-B399-0E7BE8D3FB1F}"/>
              </a:ext>
            </a:extLst>
          </p:cNvPr>
          <p:cNvSpPr>
            <a:spLocks noGrp="1"/>
          </p:cNvSpPr>
          <p:nvPr>
            <p:ph type="body" sz="half" idx="2"/>
          </p:nvPr>
        </p:nvSpPr>
        <p:spPr/>
        <p:txBody>
          <a:bodyPr/>
          <a:lstStyle/>
          <a:p>
            <a:r>
              <a:rPr lang="en-US" dirty="0"/>
              <a:t>https://nasagrace.unl.edu/</a:t>
            </a:r>
          </a:p>
        </p:txBody>
      </p:sp>
      <p:sp>
        <p:nvSpPr>
          <p:cNvPr id="2" name="Footer Placeholder 1">
            <a:extLst>
              <a:ext uri="{FF2B5EF4-FFF2-40B4-BE49-F238E27FC236}">
                <a16:creationId xmlns:a16="http://schemas.microsoft.com/office/drawing/2014/main" id="{14503263-2097-45D5-A8A1-E7CCA1772AD7}"/>
              </a:ext>
            </a:extLst>
          </p:cNvPr>
          <p:cNvSpPr>
            <a:spLocks noGrp="1"/>
          </p:cNvSpPr>
          <p:nvPr>
            <p:ph type="ftr" sz="quarter" idx="11"/>
          </p:nvPr>
        </p:nvSpPr>
        <p:spPr/>
        <p:txBody>
          <a:bodyPr/>
          <a:lstStyle/>
          <a:p>
            <a:r>
              <a:rPr lang="en-US"/>
              <a:t>NATIONAL DROUGHT MITIGATION CENTER</a:t>
            </a:r>
            <a:endParaRPr lang="en-US" dirty="0"/>
          </a:p>
        </p:txBody>
      </p:sp>
      <p:pic>
        <p:nvPicPr>
          <p:cNvPr id="8" name="Content Placeholder 7">
            <a:extLst>
              <a:ext uri="{FF2B5EF4-FFF2-40B4-BE49-F238E27FC236}">
                <a16:creationId xmlns:a16="http://schemas.microsoft.com/office/drawing/2014/main" id="{CF96DA28-2E6D-4B06-A358-D541D376B117}"/>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3061299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262D10-5464-492F-977E-1593D4942A56}"/>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1D8DD5B-A0CC-4955-9C47-A94E4114253F}"/>
              </a:ext>
            </a:extLst>
          </p:cNvPr>
          <p:cNvSpPr>
            <a:spLocks noGrp="1"/>
          </p:cNvSpPr>
          <p:nvPr>
            <p:ph type="body" idx="1"/>
          </p:nvPr>
        </p:nvSpPr>
        <p:spPr>
          <a:xfrm>
            <a:off x="1097280" y="5448450"/>
            <a:ext cx="10058400" cy="1143000"/>
          </a:xfrm>
        </p:spPr>
        <p:txBody>
          <a:bodyPr/>
          <a:lstStyle/>
          <a:p>
            <a:pPr algn="ctr"/>
            <a:r>
              <a:rPr lang="en-US" b="1" dirty="0">
                <a:solidFill>
                  <a:srgbClr val="FF0000"/>
                </a:solidFill>
              </a:rPr>
              <a:t>NDMC’s weekly Objective Blends for both short-term and long-term drought </a:t>
            </a:r>
          </a:p>
        </p:txBody>
      </p:sp>
      <p:sp>
        <p:nvSpPr>
          <p:cNvPr id="2" name="Footer Placeholder 1">
            <a:extLst>
              <a:ext uri="{FF2B5EF4-FFF2-40B4-BE49-F238E27FC236}">
                <a16:creationId xmlns:a16="http://schemas.microsoft.com/office/drawing/2014/main" id="{5A106C08-F72B-4018-8FE6-EB83D401B8B1}"/>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9CB44D66-C28E-420B-ADF0-06ABA026EE4F}"/>
              </a:ext>
            </a:extLst>
          </p:cNvPr>
          <p:cNvPicPr>
            <a:picLocks noChangeAspect="1"/>
          </p:cNvPicPr>
          <p:nvPr/>
        </p:nvPicPr>
        <p:blipFill>
          <a:blip r:embed="rId2"/>
          <a:stretch>
            <a:fillRect/>
          </a:stretch>
        </p:blipFill>
        <p:spPr>
          <a:xfrm>
            <a:off x="0" y="-75501"/>
            <a:ext cx="6264109" cy="4840448"/>
          </a:xfrm>
          <a:prstGeom prst="rect">
            <a:avLst/>
          </a:prstGeom>
        </p:spPr>
      </p:pic>
      <p:pic>
        <p:nvPicPr>
          <p:cNvPr id="4" name="Picture 3">
            <a:extLst>
              <a:ext uri="{FF2B5EF4-FFF2-40B4-BE49-F238E27FC236}">
                <a16:creationId xmlns:a16="http://schemas.microsoft.com/office/drawing/2014/main" id="{C25F4491-4386-415B-A7F2-1057539315A3}"/>
              </a:ext>
            </a:extLst>
          </p:cNvPr>
          <p:cNvPicPr>
            <a:picLocks noChangeAspect="1"/>
          </p:cNvPicPr>
          <p:nvPr/>
        </p:nvPicPr>
        <p:blipFill>
          <a:blip r:embed="rId3"/>
          <a:stretch>
            <a:fillRect/>
          </a:stretch>
        </p:blipFill>
        <p:spPr>
          <a:xfrm>
            <a:off x="6043992" y="14215"/>
            <a:ext cx="6148007" cy="4750732"/>
          </a:xfrm>
          <a:prstGeom prst="rect">
            <a:avLst/>
          </a:prstGeom>
        </p:spPr>
      </p:pic>
      <p:sp>
        <p:nvSpPr>
          <p:cNvPr id="5" name="TextBox 4">
            <a:extLst>
              <a:ext uri="{FF2B5EF4-FFF2-40B4-BE49-F238E27FC236}">
                <a16:creationId xmlns:a16="http://schemas.microsoft.com/office/drawing/2014/main" id="{6D3E2109-A274-4B7D-8F30-753055879B10}"/>
              </a:ext>
            </a:extLst>
          </p:cNvPr>
          <p:cNvSpPr txBox="1"/>
          <p:nvPr/>
        </p:nvSpPr>
        <p:spPr>
          <a:xfrm>
            <a:off x="4585163" y="4580281"/>
            <a:ext cx="2917658" cy="369332"/>
          </a:xfrm>
          <a:prstGeom prst="rect">
            <a:avLst/>
          </a:prstGeom>
          <a:noFill/>
        </p:spPr>
        <p:txBody>
          <a:bodyPr wrap="none" rtlCol="0">
            <a:spAutoFit/>
          </a:bodyPr>
          <a:lstStyle/>
          <a:p>
            <a:r>
              <a:rPr lang="en-US"/>
              <a:t>https://ndmcblends.unl.edu/</a:t>
            </a:r>
            <a:endParaRPr lang="en-US" dirty="0"/>
          </a:p>
        </p:txBody>
      </p:sp>
    </p:spTree>
    <p:extLst>
      <p:ext uri="{BB962C8B-B14F-4D97-AF65-F5344CB8AC3E}">
        <p14:creationId xmlns:p14="http://schemas.microsoft.com/office/powerpoint/2010/main" val="63096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NOAA’s Official Summer Outlook</a:t>
            </a:r>
          </a:p>
        </p:txBody>
      </p:sp>
      <p:pic>
        <p:nvPicPr>
          <p:cNvPr id="6" name="Picture 5">
            <a:extLst>
              <a:ext uri="{FF2B5EF4-FFF2-40B4-BE49-F238E27FC236}">
                <a16:creationId xmlns:a16="http://schemas.microsoft.com/office/drawing/2014/main" id="{9DE77FBC-C5A2-4ACD-9D41-E2F786CA4673}"/>
              </a:ext>
            </a:extLst>
          </p:cNvPr>
          <p:cNvPicPr>
            <a:picLocks noChangeAspect="1"/>
          </p:cNvPicPr>
          <p:nvPr/>
        </p:nvPicPr>
        <p:blipFill>
          <a:blip r:embed="rId2"/>
          <a:stretch>
            <a:fillRect/>
          </a:stretch>
        </p:blipFill>
        <p:spPr>
          <a:xfrm>
            <a:off x="0" y="2147582"/>
            <a:ext cx="6095835" cy="4710418"/>
          </a:xfrm>
          <a:prstGeom prst="rect">
            <a:avLst/>
          </a:prstGeom>
        </p:spPr>
      </p:pic>
      <p:pic>
        <p:nvPicPr>
          <p:cNvPr id="7" name="Picture 6">
            <a:extLst>
              <a:ext uri="{FF2B5EF4-FFF2-40B4-BE49-F238E27FC236}">
                <a16:creationId xmlns:a16="http://schemas.microsoft.com/office/drawing/2014/main" id="{33A9B8D1-329F-46DD-AD8F-00C97D5B39EC}"/>
              </a:ext>
            </a:extLst>
          </p:cNvPr>
          <p:cNvPicPr>
            <a:picLocks noChangeAspect="1"/>
          </p:cNvPicPr>
          <p:nvPr/>
        </p:nvPicPr>
        <p:blipFill>
          <a:blip r:embed="rId3"/>
          <a:stretch>
            <a:fillRect/>
          </a:stretch>
        </p:blipFill>
        <p:spPr>
          <a:xfrm>
            <a:off x="6095835" y="2147326"/>
            <a:ext cx="6096165" cy="4710673"/>
          </a:xfrm>
          <a:prstGeom prst="rect">
            <a:avLst/>
          </a:prstGeom>
        </p:spPr>
      </p:pic>
    </p:spTree>
    <p:extLst>
      <p:ext uri="{BB962C8B-B14F-4D97-AF65-F5344CB8AC3E}">
        <p14:creationId xmlns:p14="http://schemas.microsoft.com/office/powerpoint/2010/main" val="427452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B5C2FD-AB4C-4F6B-A072-BC95E8657CF7}"/>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26D431AC-FDE2-4DC0-A2CB-E4BB1CB3A5CE}"/>
              </a:ext>
            </a:extLst>
          </p:cNvPr>
          <p:cNvPicPr>
            <a:picLocks noChangeAspect="1"/>
          </p:cNvPicPr>
          <p:nvPr/>
        </p:nvPicPr>
        <p:blipFill>
          <a:blip r:embed="rId2"/>
          <a:stretch>
            <a:fillRect/>
          </a:stretch>
        </p:blipFill>
        <p:spPr>
          <a:xfrm>
            <a:off x="1656074" y="0"/>
            <a:ext cx="8879851" cy="6858000"/>
          </a:xfrm>
          <a:prstGeom prst="rect">
            <a:avLst/>
          </a:prstGeom>
        </p:spPr>
      </p:pic>
    </p:spTree>
    <p:extLst>
      <p:ext uri="{BB962C8B-B14F-4D97-AF65-F5344CB8AC3E}">
        <p14:creationId xmlns:p14="http://schemas.microsoft.com/office/powerpoint/2010/main" val="17581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FF125-8ABD-4110-A1AC-D8D454C8D68B}"/>
              </a:ext>
            </a:extLst>
          </p:cNvPr>
          <p:cNvPicPr>
            <a:picLocks noChangeAspect="1"/>
          </p:cNvPicPr>
          <p:nvPr/>
        </p:nvPicPr>
        <p:blipFill>
          <a:blip r:embed="rId2"/>
          <a:stretch>
            <a:fillRect/>
          </a:stretch>
        </p:blipFill>
        <p:spPr>
          <a:xfrm>
            <a:off x="1656074" y="33090"/>
            <a:ext cx="8879851"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810149" y="33090"/>
            <a:ext cx="2952925" cy="705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845733"/>
            <a:ext cx="10058400" cy="4406786"/>
          </a:xfrm>
        </p:spPr>
        <p:txBody>
          <a:bodyPr>
            <a:normAutofit lnSpcReduction="10000"/>
          </a:bodyPr>
          <a:lstStyle/>
          <a:p>
            <a:pPr>
              <a:buFont typeface="Wingdings" panose="05000000000000000000" pitchFamily="2" charset="2"/>
              <a:buChar char="Ø"/>
            </a:pPr>
            <a:r>
              <a:rPr lang="en-US" dirty="0"/>
              <a:t>Temperatures have been cooler than normal throughout the High Plains into spring.  Unlike 2012 where we have an early “green up” and unseasonably warm weather that year.  Over the last 60 days, most all the region was 2-4 degrees below normal with the greatest departures in the Rocky Mountains and eastern Dakotas which were 3-4 degrees below normal.</a:t>
            </a:r>
          </a:p>
          <a:p>
            <a:pPr>
              <a:buFont typeface="Wingdings" panose="05000000000000000000" pitchFamily="2" charset="2"/>
              <a:buChar char="Ø"/>
            </a:pPr>
            <a:r>
              <a:rPr lang="en-US" dirty="0"/>
              <a:t>Much of the region has recorded below normal temperatures this year.  Precipitation has been spotty and inconsistent for the current water year that began October 1, 2021 with most of the region recording precipitation amounts that are well below normal.  The exception was in the eastern Dakotas which were very wet last fall.  </a:t>
            </a:r>
          </a:p>
          <a:p>
            <a:pPr>
              <a:buFont typeface="Wingdings" panose="05000000000000000000" pitchFamily="2" charset="2"/>
              <a:buChar char="Ø"/>
            </a:pPr>
            <a:r>
              <a:rPr lang="en-US" dirty="0"/>
              <a:t>Nebraska is currently showing 96.43 percent of the state in drought.  Most of the drought is moderate drought (D1) to severe drought (D2) with a pocket of extreme drought (D3) in central Nebraska.  This compares to early November when 31.57% of the state was in drought with  13.98% in D2 or worse at that time.</a:t>
            </a:r>
          </a:p>
          <a:p>
            <a:pPr>
              <a:buFont typeface="Wingdings" panose="05000000000000000000" pitchFamily="2" charset="2"/>
              <a:buChar char="Ø"/>
            </a:pPr>
            <a:r>
              <a:rPr lang="en-US" dirty="0"/>
              <a:t>The seasonal drought outlook that goes through the end of June has current drought persisting during this time for most all regions west of the Missouri River. </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225079-8A2A-4228-A4D0-0CD849BEC56E}"/>
              </a:ext>
            </a:extLst>
          </p:cNvPr>
          <p:cNvPicPr>
            <a:picLocks noChangeAspect="1"/>
          </p:cNvPicPr>
          <p:nvPr/>
        </p:nvPicPr>
        <p:blipFill>
          <a:blip r:embed="rId2"/>
          <a:stretch>
            <a:fillRect/>
          </a:stretch>
        </p:blipFill>
        <p:spPr>
          <a:xfrm>
            <a:off x="0" y="3309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10134474" y="3429000"/>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3243.7 feet 67.2% Full</a:t>
            </a: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9" name="Down Arrow 4">
            <a:extLst>
              <a:ext uri="{FF2B5EF4-FFF2-40B4-BE49-F238E27FC236}">
                <a16:creationId xmlns:a16="http://schemas.microsoft.com/office/drawing/2014/main" id="{B95F91A5-1137-478E-9E51-F6C41BE5C92B}"/>
              </a:ext>
            </a:extLst>
          </p:cNvPr>
          <p:cNvSpPr/>
          <p:nvPr/>
        </p:nvSpPr>
        <p:spPr>
          <a:xfrm rot="10800000">
            <a:off x="11494092" y="2466556"/>
            <a:ext cx="233815" cy="96244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78471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6AA5A-8AC1-4684-942B-F93885D0D375}"/>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Down Arrow 4"/>
          <p:cNvSpPr/>
          <p:nvPr/>
        </p:nvSpPr>
        <p:spPr>
          <a:xfrm rot="10800000">
            <a:off x="4339827" y="3495328"/>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6200785" y="2708489"/>
            <a:ext cx="1866900" cy="861774"/>
          </a:xfrm>
          <a:prstGeom prst="rect">
            <a:avLst/>
          </a:prstGeom>
          <a:noFill/>
        </p:spPr>
        <p:txBody>
          <a:bodyPr wrap="square" rtlCol="0">
            <a:spAutoFit/>
          </a:bodyPr>
          <a:lstStyle/>
          <a:p>
            <a:r>
              <a:rPr lang="en-US" sz="2000" b="1" dirty="0">
                <a:solidFill>
                  <a:srgbClr val="FF0000"/>
                </a:solidFill>
              </a:rPr>
              <a:t>3238.0 Feet</a:t>
            </a:r>
          </a:p>
          <a:p>
            <a:r>
              <a:rPr lang="en-US" sz="2000" b="1" dirty="0">
                <a:solidFill>
                  <a:srgbClr val="FF0000"/>
                </a:solidFill>
              </a:rPr>
              <a:t>59.8% of Max</a:t>
            </a:r>
          </a:p>
          <a:p>
            <a:r>
              <a:rPr lang="en-US" sz="1000" b="1" dirty="0">
                <a:solidFill>
                  <a:srgbClr val="0000FF"/>
                </a:solidFill>
              </a:rPr>
              <a:t>November 2021</a:t>
            </a:r>
          </a:p>
        </p:txBody>
      </p:sp>
      <p:sp>
        <p:nvSpPr>
          <p:cNvPr id="8" name="TextBox 7"/>
          <p:cNvSpPr txBox="1"/>
          <p:nvPr/>
        </p:nvSpPr>
        <p:spPr>
          <a:xfrm>
            <a:off x="10093890" y="2442441"/>
            <a:ext cx="1866900" cy="861774"/>
          </a:xfrm>
          <a:prstGeom prst="rect">
            <a:avLst/>
          </a:prstGeom>
          <a:noFill/>
        </p:spPr>
        <p:txBody>
          <a:bodyPr wrap="square" rtlCol="0">
            <a:spAutoFit/>
          </a:bodyPr>
          <a:lstStyle/>
          <a:p>
            <a:r>
              <a:rPr lang="en-US" sz="2000" b="1" dirty="0">
                <a:solidFill>
                  <a:srgbClr val="FF0000"/>
                </a:solidFill>
              </a:rPr>
              <a:t>3243.7 Feet</a:t>
            </a:r>
          </a:p>
          <a:p>
            <a:r>
              <a:rPr lang="en-US" sz="2000" b="1" dirty="0">
                <a:solidFill>
                  <a:srgbClr val="FF0000"/>
                </a:solidFill>
              </a:rPr>
              <a:t>67.2% of Max</a:t>
            </a:r>
          </a:p>
          <a:p>
            <a:r>
              <a:rPr lang="en-US" sz="1000" b="1" dirty="0">
                <a:solidFill>
                  <a:srgbClr val="0000FF"/>
                </a:solidFill>
              </a:rPr>
              <a:t>April 2022</a:t>
            </a:r>
          </a:p>
        </p:txBody>
      </p:sp>
      <p:sp>
        <p:nvSpPr>
          <p:cNvPr id="10" name="Text Box 5"/>
          <p:cNvSpPr txBox="1">
            <a:spLocks noChangeArrowheads="1"/>
          </p:cNvSpPr>
          <p:nvPr/>
        </p:nvSpPr>
        <p:spPr bwMode="auto">
          <a:xfrm>
            <a:off x="3686185" y="5716280"/>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11676820" y="2490567"/>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3" name="TextBox 12"/>
          <p:cNvSpPr txBox="1"/>
          <p:nvPr/>
        </p:nvSpPr>
        <p:spPr>
          <a:xfrm>
            <a:off x="3255434" y="4053473"/>
            <a:ext cx="1866900" cy="861774"/>
          </a:xfrm>
          <a:prstGeom prst="rect">
            <a:avLst/>
          </a:prstGeom>
          <a:noFill/>
        </p:spPr>
        <p:txBody>
          <a:bodyPr wrap="square" rtlCol="0">
            <a:spAutoFit/>
          </a:bodyPr>
          <a:lstStyle/>
          <a:p>
            <a:r>
              <a:rPr lang="en-US" sz="2000" b="1" dirty="0">
                <a:solidFill>
                  <a:srgbClr val="FF0000"/>
                </a:solidFill>
              </a:rPr>
              <a:t>3243.3 Feet</a:t>
            </a:r>
          </a:p>
          <a:p>
            <a:r>
              <a:rPr lang="en-US" sz="2000" b="1" dirty="0">
                <a:solidFill>
                  <a:srgbClr val="FF0000"/>
                </a:solidFill>
              </a:rPr>
              <a:t>68.7% of Max</a:t>
            </a:r>
          </a:p>
          <a:p>
            <a:r>
              <a:rPr lang="en-US" sz="1000" b="1" dirty="0">
                <a:solidFill>
                  <a:srgbClr val="0000FF"/>
                </a:solidFill>
              </a:rPr>
              <a:t>July 2021</a:t>
            </a:r>
          </a:p>
        </p:txBody>
      </p:sp>
      <p:sp>
        <p:nvSpPr>
          <p:cNvPr id="14" name="Down Arrow 13"/>
          <p:cNvSpPr/>
          <p:nvPr/>
        </p:nvSpPr>
        <p:spPr>
          <a:xfrm>
            <a:off x="7780607" y="3148132"/>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27D76E-C860-47DC-8BD8-108AB579D241}"/>
              </a:ext>
            </a:extLst>
          </p:cNvPr>
          <p:cNvPicPr>
            <a:picLocks noChangeAspect="1"/>
          </p:cNvPicPr>
          <p:nvPr/>
        </p:nvPicPr>
        <p:blipFill>
          <a:blip r:embed="rId2"/>
          <a:stretch>
            <a:fillRect/>
          </a:stretch>
        </p:blipFill>
        <p:spPr>
          <a:xfrm>
            <a:off x="0" y="1436503"/>
            <a:ext cx="9115676" cy="5023282"/>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676" y="0"/>
            <a:ext cx="3076324" cy="207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title"/>
          </p:nvPr>
        </p:nvSpPr>
        <p:spPr/>
        <p:txBody>
          <a:bodyPr/>
          <a:lstStyle/>
          <a:p>
            <a:r>
              <a:rPr lang="en-US" dirty="0"/>
              <a:t>April 2022 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7" name="Text Box 5"/>
          <p:cNvSpPr txBox="1">
            <a:spLocks noChangeArrowheads="1"/>
          </p:cNvSpPr>
          <p:nvPr/>
        </p:nvSpPr>
        <p:spPr bwMode="auto">
          <a:xfrm>
            <a:off x="8204433" y="5377343"/>
            <a:ext cx="3919226"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033156" y="2987970"/>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00117" y="4186060"/>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21526" y="4180951"/>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08989" y="6137460"/>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33156" y="6155510"/>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00117" y="2459762"/>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08989" y="244910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21526" y="2979343"/>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BD1277-A8BD-40AE-B592-17538BD03B86}"/>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9433AD27-3125-4218-9D7F-A8A04F549706}"/>
              </a:ext>
            </a:extLst>
          </p:cNvPr>
          <p:cNvPicPr>
            <a:picLocks noChangeAspect="1"/>
          </p:cNvPicPr>
          <p:nvPr/>
        </p:nvPicPr>
        <p:blipFill>
          <a:blip r:embed="rId2"/>
          <a:stretch>
            <a:fillRect/>
          </a:stretch>
        </p:blipFill>
        <p:spPr>
          <a:xfrm>
            <a:off x="252602" y="12846"/>
            <a:ext cx="11651376" cy="6553899"/>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9622172" cy="4555523"/>
          </a:xfrm>
        </p:spPr>
        <p:txBody>
          <a:bodyPr>
            <a:normAutofit/>
          </a:bodyPr>
          <a:lstStyle/>
          <a:p>
            <a:pPr>
              <a:lnSpc>
                <a:spcPct val="150000"/>
              </a:lnSpc>
            </a:pPr>
            <a:r>
              <a:rPr lang="en-US" dirty="0"/>
              <a:t>Civil engineer Tyler Thulin reported that Lake McConaughy’s elevation was at 3243.7 feet as of Monday morning (67.2% of capacity). Inflows have averaged 800 cubic feet per second (</a:t>
            </a:r>
            <a:r>
              <a:rPr lang="en-US" dirty="0" err="1"/>
              <a:t>cfs</a:t>
            </a:r>
            <a:r>
              <a:rPr lang="en-US" dirty="0"/>
              <a:t>) with releases of about 550 </a:t>
            </a:r>
            <a:r>
              <a:rPr lang="en-US" dirty="0" err="1"/>
              <a:t>cfs</a:t>
            </a:r>
            <a:r>
              <a:rPr lang="en-US" dirty="0"/>
              <a:t>. Current snowpack accumulation is at 89% median average in the North Platte River basin and 94% in the South Platte river basin. </a:t>
            </a:r>
            <a:endParaRPr lang="en-US" b="1" dirty="0">
              <a:solidFill>
                <a:srgbClr val="0000FF"/>
              </a:solidFill>
            </a:endParaRPr>
          </a:p>
          <a:p>
            <a:pPr>
              <a:lnSpc>
                <a:spcPct val="150000"/>
              </a:lnSpc>
            </a:pPr>
            <a:r>
              <a:rPr lang="en-US" b="1" dirty="0">
                <a:solidFill>
                  <a:srgbClr val="0000FF"/>
                </a:solidFill>
              </a:rPr>
              <a:t>SOURCE: CNPPID News Release, April 4, 2022</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B5080-5131-4C2F-B7E3-ABBC30E5644F}"/>
              </a:ext>
            </a:extLst>
          </p:cNvPr>
          <p:cNvSpPr>
            <a:spLocks noGrp="1"/>
          </p:cNvSpPr>
          <p:nvPr>
            <p:ph type="ftr" sz="quarter" idx="11"/>
          </p:nvPr>
        </p:nvSpPr>
        <p:spPr/>
        <p:txBody>
          <a:bodyPr/>
          <a:lstStyle/>
          <a:p>
            <a:r>
              <a:rPr lang="en-US"/>
              <a:t>NATIONAL DROUGHT MITIGATION CENTER</a:t>
            </a:r>
            <a:endParaRPr lang="en-US" dirty="0"/>
          </a:p>
        </p:txBody>
      </p:sp>
      <p:pic>
        <p:nvPicPr>
          <p:cNvPr id="6" name="Picture 5">
            <a:extLst>
              <a:ext uri="{FF2B5EF4-FFF2-40B4-BE49-F238E27FC236}">
                <a16:creationId xmlns:a16="http://schemas.microsoft.com/office/drawing/2014/main" id="{80FA4374-8C08-40DC-A2A4-20154D94F996}"/>
              </a:ext>
            </a:extLst>
          </p:cNvPr>
          <p:cNvPicPr>
            <a:picLocks noChangeAspect="1"/>
          </p:cNvPicPr>
          <p:nvPr/>
        </p:nvPicPr>
        <p:blipFill>
          <a:blip r:embed="rId2"/>
          <a:stretch>
            <a:fillRect/>
          </a:stretch>
        </p:blipFill>
        <p:spPr>
          <a:xfrm>
            <a:off x="3412242" y="0"/>
            <a:ext cx="5367516" cy="6858000"/>
          </a:xfrm>
          <a:prstGeom prst="rect">
            <a:avLst/>
          </a:prstGeom>
        </p:spPr>
      </p:pic>
    </p:spTree>
    <p:extLst>
      <p:ext uri="{BB962C8B-B14F-4D97-AF65-F5344CB8AC3E}">
        <p14:creationId xmlns:p14="http://schemas.microsoft.com/office/powerpoint/2010/main" val="211201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2633C8-3A76-433E-8211-711AA104C6A9}"/>
              </a:ext>
            </a:extLst>
          </p:cNvPr>
          <p:cNvSpPr>
            <a:spLocks noGrp="1"/>
          </p:cNvSpPr>
          <p:nvPr>
            <p:ph type="ftr" sz="quarter" idx="11"/>
          </p:nvPr>
        </p:nvSpPr>
        <p:spPr/>
        <p:txBody>
          <a:bodyPr/>
          <a:lstStyle/>
          <a:p>
            <a:r>
              <a:rPr lang="en-US"/>
              <a:t>NATIONAL DROUGHT MITIGATION CENTER</a:t>
            </a:r>
            <a:endParaRPr lang="en-US" dirty="0"/>
          </a:p>
        </p:txBody>
      </p:sp>
      <p:pic>
        <p:nvPicPr>
          <p:cNvPr id="6" name="Picture 5">
            <a:extLst>
              <a:ext uri="{FF2B5EF4-FFF2-40B4-BE49-F238E27FC236}">
                <a16:creationId xmlns:a16="http://schemas.microsoft.com/office/drawing/2014/main" id="{154445E5-458D-4546-BC4B-CBE39F680F87}"/>
              </a:ext>
            </a:extLst>
          </p:cNvPr>
          <p:cNvPicPr>
            <a:picLocks noChangeAspect="1"/>
          </p:cNvPicPr>
          <p:nvPr/>
        </p:nvPicPr>
        <p:blipFill>
          <a:blip r:embed="rId2"/>
          <a:stretch>
            <a:fillRect/>
          </a:stretch>
        </p:blipFill>
        <p:spPr>
          <a:xfrm>
            <a:off x="5682143" y="1874409"/>
            <a:ext cx="6509857" cy="4983591"/>
          </a:xfrm>
          <a:prstGeom prst="rect">
            <a:avLst/>
          </a:prstGeom>
        </p:spPr>
      </p:pic>
      <p:pic>
        <p:nvPicPr>
          <p:cNvPr id="4" name="Picture 3">
            <a:extLst>
              <a:ext uri="{FF2B5EF4-FFF2-40B4-BE49-F238E27FC236}">
                <a16:creationId xmlns:a16="http://schemas.microsoft.com/office/drawing/2014/main" id="{07FC3B7F-3A41-4481-980A-0968905C4136}"/>
              </a:ext>
            </a:extLst>
          </p:cNvPr>
          <p:cNvPicPr>
            <a:picLocks noChangeAspect="1"/>
          </p:cNvPicPr>
          <p:nvPr/>
        </p:nvPicPr>
        <p:blipFill>
          <a:blip r:embed="rId3"/>
          <a:stretch>
            <a:fillRect/>
          </a:stretch>
        </p:blipFill>
        <p:spPr>
          <a:xfrm>
            <a:off x="0" y="0"/>
            <a:ext cx="6509857" cy="4913721"/>
          </a:xfrm>
          <a:prstGeom prst="rect">
            <a:avLst/>
          </a:prstGeom>
        </p:spPr>
      </p:pic>
    </p:spTree>
    <p:extLst>
      <p:ext uri="{BB962C8B-B14F-4D97-AF65-F5344CB8AC3E}">
        <p14:creationId xmlns:p14="http://schemas.microsoft.com/office/powerpoint/2010/main" val="3126402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AC9A-8DA7-4A40-8283-59510D3D7F18}"/>
              </a:ext>
            </a:extLst>
          </p:cNvPr>
          <p:cNvSpPr>
            <a:spLocks noGrp="1"/>
          </p:cNvSpPr>
          <p:nvPr>
            <p:ph type="title"/>
          </p:nvPr>
        </p:nvSpPr>
        <p:spPr>
          <a:xfrm>
            <a:off x="0" y="2481882"/>
            <a:ext cx="4085668" cy="2286000"/>
          </a:xfrm>
        </p:spPr>
        <p:txBody>
          <a:bodyPr/>
          <a:lstStyle/>
          <a:p>
            <a:pPr algn="ctr"/>
            <a:r>
              <a:rPr lang="en-US" b="1" dirty="0"/>
              <a:t>North Platte Basin data</a:t>
            </a:r>
          </a:p>
        </p:txBody>
      </p:sp>
      <p:sp>
        <p:nvSpPr>
          <p:cNvPr id="4" name="Text Placeholder 3">
            <a:extLst>
              <a:ext uri="{FF2B5EF4-FFF2-40B4-BE49-F238E27FC236}">
                <a16:creationId xmlns:a16="http://schemas.microsoft.com/office/drawing/2014/main" id="{28B8F49D-FB11-443A-B85A-5D4C319A0926}"/>
              </a:ext>
            </a:extLst>
          </p:cNvPr>
          <p:cNvSpPr>
            <a:spLocks noGrp="1"/>
          </p:cNvSpPr>
          <p:nvPr>
            <p:ph type="body" sz="half" idx="2"/>
          </p:nvPr>
        </p:nvSpPr>
        <p:spPr>
          <a:xfrm>
            <a:off x="4186106" y="6233281"/>
            <a:ext cx="7222922" cy="226504"/>
          </a:xfrm>
        </p:spPr>
        <p:txBody>
          <a:bodyPr>
            <a:noAutofit/>
          </a:bodyPr>
          <a:lstStyle/>
          <a:p>
            <a:r>
              <a:rPr lang="en-US" sz="1600" b="1" dirty="0">
                <a:solidFill>
                  <a:schemeClr val="tx1"/>
                </a:solidFill>
              </a:rPr>
              <a:t>https://www.usbr.gov/gp/lakes_reservoirs/wareprts/main_menu.html#supply</a:t>
            </a:r>
          </a:p>
        </p:txBody>
      </p:sp>
      <p:sp>
        <p:nvSpPr>
          <p:cNvPr id="5" name="Footer Placeholder 4">
            <a:extLst>
              <a:ext uri="{FF2B5EF4-FFF2-40B4-BE49-F238E27FC236}">
                <a16:creationId xmlns:a16="http://schemas.microsoft.com/office/drawing/2014/main" id="{B3998974-F575-44EF-A29B-D4331B8191AC}"/>
              </a:ext>
            </a:extLst>
          </p:cNvPr>
          <p:cNvSpPr>
            <a:spLocks noGrp="1"/>
          </p:cNvSpPr>
          <p:nvPr>
            <p:ph type="ftr" sz="quarter" idx="11"/>
          </p:nvPr>
        </p:nvSpPr>
        <p:spPr/>
        <p:txBody>
          <a:bodyPr/>
          <a:lstStyle/>
          <a:p>
            <a:r>
              <a:rPr lang="en-US"/>
              <a:t>NATIONAL DROUGHT MITIGATION CENTER</a:t>
            </a:r>
            <a:endParaRPr lang="en-US" dirty="0"/>
          </a:p>
        </p:txBody>
      </p:sp>
      <p:pic>
        <p:nvPicPr>
          <p:cNvPr id="9" name="Content Placeholder 8">
            <a:extLst>
              <a:ext uri="{FF2B5EF4-FFF2-40B4-BE49-F238E27FC236}">
                <a16:creationId xmlns:a16="http://schemas.microsoft.com/office/drawing/2014/main" id="{61FD25CB-DD23-4790-B77C-1F5BBD693051}"/>
              </a:ext>
            </a:extLst>
          </p:cNvPr>
          <p:cNvPicPr>
            <a:picLocks noGrp="1" noChangeAspect="1"/>
          </p:cNvPicPr>
          <p:nvPr>
            <p:ph idx="1"/>
          </p:nvPr>
        </p:nvPicPr>
        <p:blipFill>
          <a:blip r:embed="rId2"/>
          <a:stretch>
            <a:fillRect/>
          </a:stretch>
        </p:blipFill>
        <p:spPr>
          <a:xfrm>
            <a:off x="4101597" y="1182848"/>
            <a:ext cx="8052657" cy="4269996"/>
          </a:xfrm>
        </p:spPr>
      </p:pic>
    </p:spTree>
    <p:extLst>
      <p:ext uri="{BB962C8B-B14F-4D97-AF65-F5344CB8AC3E}">
        <p14:creationId xmlns:p14="http://schemas.microsoft.com/office/powerpoint/2010/main" val="209024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35741" y="-692398"/>
            <a:ext cx="10058400" cy="1450975"/>
          </a:xfrm>
        </p:spPr>
        <p:txBody>
          <a:bodyPr/>
          <a:lstStyle/>
          <a:p>
            <a:pPr algn="ctr"/>
            <a:r>
              <a:rPr lang="en-US" b="1" dirty="0"/>
              <a:t>North Platte River Basin Inflow</a:t>
            </a:r>
          </a:p>
        </p:txBody>
      </p:sp>
      <p:pic>
        <p:nvPicPr>
          <p:cNvPr id="12" name="Content Placeholder 11">
            <a:extLst>
              <a:ext uri="{FF2B5EF4-FFF2-40B4-BE49-F238E27FC236}">
                <a16:creationId xmlns:a16="http://schemas.microsoft.com/office/drawing/2014/main" id="{43CF94CE-61A3-4418-BBE0-6F115D3D89D6}"/>
              </a:ext>
            </a:extLst>
          </p:cNvPr>
          <p:cNvPicPr>
            <a:picLocks noGrp="1" noChangeAspect="1"/>
          </p:cNvPicPr>
          <p:nvPr>
            <p:ph sz="half" idx="4294967295"/>
          </p:nvPr>
        </p:nvPicPr>
        <p:blipFill>
          <a:blip r:embed="rId2"/>
          <a:stretch>
            <a:fillRect/>
          </a:stretch>
        </p:blipFill>
        <p:spPr>
          <a:xfrm>
            <a:off x="1068810" y="867445"/>
            <a:ext cx="9392262" cy="1892300"/>
          </a:xfrm>
        </p:spPr>
      </p:pic>
      <p:pic>
        <p:nvPicPr>
          <p:cNvPr id="14" name="Content Placeholder 13">
            <a:extLst>
              <a:ext uri="{FF2B5EF4-FFF2-40B4-BE49-F238E27FC236}">
                <a16:creationId xmlns:a16="http://schemas.microsoft.com/office/drawing/2014/main" id="{98CC1C17-CF3B-42B1-8C6E-C37F9E1CB15B}"/>
              </a:ext>
            </a:extLst>
          </p:cNvPr>
          <p:cNvPicPr>
            <a:picLocks noGrp="1" noChangeAspect="1"/>
          </p:cNvPicPr>
          <p:nvPr>
            <p:ph sz="quarter" idx="4294967295"/>
          </p:nvPr>
        </p:nvPicPr>
        <p:blipFill>
          <a:blip r:embed="rId3"/>
          <a:stretch>
            <a:fillRect/>
          </a:stretch>
        </p:blipFill>
        <p:spPr>
          <a:xfrm>
            <a:off x="1902619" y="2695575"/>
            <a:ext cx="8386762" cy="4162425"/>
          </a:xfrm>
        </p:spPr>
      </p:pic>
    </p:spTree>
    <p:extLst>
      <p:ext uri="{BB962C8B-B14F-4D97-AF65-F5344CB8AC3E}">
        <p14:creationId xmlns:p14="http://schemas.microsoft.com/office/powerpoint/2010/main" val="1456235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60908" y="-251605"/>
            <a:ext cx="10058400" cy="1450975"/>
          </a:xfrm>
        </p:spPr>
        <p:txBody>
          <a:bodyPr/>
          <a:lstStyle/>
          <a:p>
            <a:pPr algn="ctr"/>
            <a:r>
              <a:rPr lang="en-US" b="1" dirty="0"/>
              <a:t>North Platte River Basin Storage</a:t>
            </a:r>
          </a:p>
        </p:txBody>
      </p:sp>
      <p:pic>
        <p:nvPicPr>
          <p:cNvPr id="3" name="Picture 2">
            <a:extLst>
              <a:ext uri="{FF2B5EF4-FFF2-40B4-BE49-F238E27FC236}">
                <a16:creationId xmlns:a16="http://schemas.microsoft.com/office/drawing/2014/main" id="{2D80DE59-895C-43F1-8321-F7D5DDE90A76}"/>
              </a:ext>
            </a:extLst>
          </p:cNvPr>
          <p:cNvPicPr>
            <a:picLocks noChangeAspect="1"/>
          </p:cNvPicPr>
          <p:nvPr/>
        </p:nvPicPr>
        <p:blipFill>
          <a:blip r:embed="rId2"/>
          <a:stretch>
            <a:fillRect/>
          </a:stretch>
        </p:blipFill>
        <p:spPr>
          <a:xfrm>
            <a:off x="1066800" y="1765634"/>
            <a:ext cx="10058400" cy="4333607"/>
          </a:xfrm>
          <a:prstGeom prst="rect">
            <a:avLst/>
          </a:prstGeom>
        </p:spPr>
      </p:pic>
    </p:spTree>
    <p:extLst>
      <p:ext uri="{BB962C8B-B14F-4D97-AF65-F5344CB8AC3E}">
        <p14:creationId xmlns:p14="http://schemas.microsoft.com/office/powerpoint/2010/main" val="93710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North Platte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77075" y="2317481"/>
            <a:ext cx="10058400" cy="4022725"/>
          </a:xfrm>
        </p:spPr>
        <p:txBody>
          <a:bodyPr/>
          <a:lstStyle/>
          <a:p>
            <a:r>
              <a:rPr lang="en-US" sz="2800" b="1" u="sng" dirty="0" err="1"/>
              <a:t>Seminoe</a:t>
            </a:r>
            <a:r>
              <a:rPr lang="en-US" sz="2800" b="1" u="sng" dirty="0"/>
              <a:t>:</a:t>
            </a:r>
            <a:r>
              <a:rPr lang="en-US" sz="2800" b="1" dirty="0"/>
              <a:t>  </a:t>
            </a:r>
            <a:r>
              <a:rPr lang="en-US" dirty="0"/>
              <a:t>29.7% of conservation pool, </a:t>
            </a:r>
            <a:r>
              <a:rPr lang="en-US" dirty="0">
                <a:solidFill>
                  <a:srgbClr val="FF0000"/>
                </a:solidFill>
              </a:rPr>
              <a:t>31% last CARC meeting</a:t>
            </a:r>
          </a:p>
          <a:p>
            <a:r>
              <a:rPr lang="en-US" sz="2800" b="1" u="sng" dirty="0"/>
              <a:t>Pathfinder:</a:t>
            </a:r>
            <a:r>
              <a:rPr lang="en-US" sz="2800" dirty="0"/>
              <a:t> </a:t>
            </a:r>
            <a:r>
              <a:rPr lang="en-US" dirty="0"/>
              <a:t>60.6% of conservation pool, </a:t>
            </a:r>
            <a:r>
              <a:rPr lang="en-US" dirty="0">
                <a:solidFill>
                  <a:srgbClr val="FF0000"/>
                </a:solidFill>
              </a:rPr>
              <a:t>59.6% last CARC meeting</a:t>
            </a:r>
            <a:endParaRPr lang="en-US" dirty="0"/>
          </a:p>
          <a:p>
            <a:r>
              <a:rPr lang="en-US" sz="2800" b="1" u="sng" dirty="0" err="1"/>
              <a:t>Glendo</a:t>
            </a:r>
            <a:r>
              <a:rPr lang="en-US" sz="2800" b="1" u="sng" dirty="0"/>
              <a:t>:</a:t>
            </a:r>
            <a:r>
              <a:rPr lang="en-US" sz="2800" b="1" dirty="0"/>
              <a:t> </a:t>
            </a:r>
            <a:r>
              <a:rPr lang="en-US" dirty="0"/>
              <a:t>73.0% of conservation pool, </a:t>
            </a:r>
            <a:r>
              <a:rPr lang="en-US" dirty="0">
                <a:solidFill>
                  <a:srgbClr val="FF0000"/>
                </a:solidFill>
              </a:rPr>
              <a:t>37.7% last CARC meeting</a:t>
            </a:r>
            <a:endParaRPr lang="en-US" dirty="0"/>
          </a:p>
          <a:p>
            <a:r>
              <a:rPr lang="en-US" sz="2800" b="1" u="sng" dirty="0" err="1"/>
              <a:t>Alcova</a:t>
            </a:r>
            <a:r>
              <a:rPr lang="en-US" sz="2800" b="1" u="sng" dirty="0"/>
              <a:t>:</a:t>
            </a:r>
            <a:r>
              <a:rPr lang="en-US" sz="2800" dirty="0"/>
              <a:t>  </a:t>
            </a:r>
            <a:r>
              <a:rPr lang="en-US" dirty="0"/>
              <a:t>89.2% of conservation pool, </a:t>
            </a:r>
            <a:r>
              <a:rPr lang="en-US" dirty="0">
                <a:solidFill>
                  <a:srgbClr val="FF0000"/>
                </a:solidFill>
              </a:rPr>
              <a:t>85.2% last CARC meeting</a:t>
            </a:r>
            <a:endParaRPr lang="en-US" b="1" u="sng" dirty="0"/>
          </a:p>
          <a:p>
            <a:endParaRPr lang="en-US" dirty="0"/>
          </a:p>
        </p:txBody>
      </p:sp>
      <p:sp>
        <p:nvSpPr>
          <p:cNvPr id="7" name="Text Box 5"/>
          <p:cNvSpPr txBox="1">
            <a:spLocks noChangeArrowheads="1"/>
          </p:cNvSpPr>
          <p:nvPr/>
        </p:nvSpPr>
        <p:spPr bwMode="auto">
          <a:xfrm>
            <a:off x="-329726" y="5769951"/>
            <a:ext cx="7875662"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BOR  https://www.usbr.gov/gp/lakes_reservoirs/wyoming_lakes.html</a:t>
            </a:r>
            <a:endParaRPr lang="en-US" sz="1800" b="1" dirty="0">
              <a:solidFill>
                <a:srgbClr val="0066FF"/>
              </a:solidFill>
            </a:endParaRPr>
          </a:p>
        </p:txBody>
      </p:sp>
      <p:pic>
        <p:nvPicPr>
          <p:cNvPr id="8" name="Picture 7">
            <a:extLst>
              <a:ext uri="{FF2B5EF4-FFF2-40B4-BE49-F238E27FC236}">
                <a16:creationId xmlns:a16="http://schemas.microsoft.com/office/drawing/2014/main" id="{C55B7CD3-5A31-4D6E-B45F-EC9ADB8692D5}"/>
              </a:ext>
            </a:extLst>
          </p:cNvPr>
          <p:cNvPicPr>
            <a:picLocks noChangeAspect="1"/>
          </p:cNvPicPr>
          <p:nvPr/>
        </p:nvPicPr>
        <p:blipFill>
          <a:blip r:embed="rId2"/>
          <a:stretch>
            <a:fillRect/>
          </a:stretch>
        </p:blipFill>
        <p:spPr>
          <a:xfrm>
            <a:off x="7761686" y="2835274"/>
            <a:ext cx="4430314" cy="4022725"/>
          </a:xfrm>
          <a:prstGeom prst="rect">
            <a:avLst/>
          </a:prstGeom>
        </p:spPr>
      </p:pic>
    </p:spTree>
    <p:extLst>
      <p:ext uri="{BB962C8B-B14F-4D97-AF65-F5344CB8AC3E}">
        <p14:creationId xmlns:p14="http://schemas.microsoft.com/office/powerpoint/2010/main" val="205633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47.3%(</a:t>
            </a:r>
            <a:r>
              <a:rPr lang="en-US" dirty="0">
                <a:solidFill>
                  <a:srgbClr val="FF0000"/>
                </a:solidFill>
              </a:rPr>
              <a:t>42.3%</a:t>
            </a:r>
            <a:r>
              <a:rPr lang="en-US" dirty="0"/>
              <a:t>) of conservation pool</a:t>
            </a:r>
          </a:p>
          <a:p>
            <a:r>
              <a:rPr lang="en-US" sz="2800" b="1" u="sng" dirty="0"/>
              <a:t>Enders:</a:t>
            </a:r>
            <a:r>
              <a:rPr lang="en-US" sz="2800" dirty="0"/>
              <a:t> </a:t>
            </a:r>
            <a:r>
              <a:rPr lang="en-US" dirty="0"/>
              <a:t>19.6% (</a:t>
            </a:r>
            <a:r>
              <a:rPr lang="en-US" dirty="0">
                <a:solidFill>
                  <a:srgbClr val="FF0000"/>
                </a:solidFill>
              </a:rPr>
              <a:t>18.5%</a:t>
            </a:r>
            <a:r>
              <a:rPr lang="en-US" dirty="0"/>
              <a:t>) of conservation pool</a:t>
            </a:r>
          </a:p>
          <a:p>
            <a:r>
              <a:rPr lang="en-US" sz="2800" b="1" u="sng" dirty="0"/>
              <a:t>Harry Strunk:</a:t>
            </a:r>
            <a:r>
              <a:rPr lang="en-US" sz="2800" b="1" dirty="0"/>
              <a:t> </a:t>
            </a:r>
            <a:r>
              <a:rPr lang="en-US" dirty="0"/>
              <a:t>96.5%(</a:t>
            </a:r>
            <a:r>
              <a:rPr lang="en-US" dirty="0">
                <a:solidFill>
                  <a:srgbClr val="FF0000"/>
                </a:solidFill>
              </a:rPr>
              <a:t>67.4%</a:t>
            </a:r>
            <a:r>
              <a:rPr lang="en-US" dirty="0"/>
              <a:t>) of conservation pool</a:t>
            </a:r>
          </a:p>
          <a:p>
            <a:r>
              <a:rPr lang="en-US" sz="2800" b="1" u="sng" dirty="0"/>
              <a:t>Swanson:</a:t>
            </a:r>
            <a:r>
              <a:rPr lang="en-US" sz="2800" dirty="0"/>
              <a:t> </a:t>
            </a:r>
            <a:r>
              <a:rPr lang="en-US" dirty="0"/>
              <a:t>47.8% (</a:t>
            </a:r>
            <a:r>
              <a:rPr lang="en-US" dirty="0">
                <a:solidFill>
                  <a:srgbClr val="FF0000"/>
                </a:solidFill>
              </a:rPr>
              <a:t>42.6%</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95.2% full (</a:t>
            </a:r>
            <a:r>
              <a:rPr lang="en-US" dirty="0">
                <a:solidFill>
                  <a:srgbClr val="FF0000"/>
                </a:solidFill>
              </a:rPr>
              <a:t>88.4%</a:t>
            </a:r>
            <a:r>
              <a:rPr lang="en-US" dirty="0"/>
              <a:t>) </a:t>
            </a:r>
          </a:p>
          <a:p>
            <a:pPr marL="0" indent="0">
              <a:buClr>
                <a:srgbClr val="C00000"/>
              </a:buClr>
              <a:buNone/>
            </a:pPr>
            <a:endParaRPr lang="en-US" dirty="0"/>
          </a:p>
          <a:p>
            <a:pPr>
              <a:buClr>
                <a:srgbClr val="C00000"/>
              </a:buClr>
              <a:buFont typeface="Wingdings" pitchFamily="2" charset="2"/>
              <a:buChar char="ü"/>
            </a:pPr>
            <a:r>
              <a:rPr lang="en-US" dirty="0"/>
              <a:t>298,901 Acre-Feet in storage compared to </a:t>
            </a:r>
            <a:r>
              <a:rPr lang="en-US" dirty="0">
                <a:solidFill>
                  <a:srgbClr val="FF0000"/>
                </a:solidFill>
              </a:rPr>
              <a:t>277,639</a:t>
            </a:r>
            <a:r>
              <a:rPr lang="en-US" dirty="0"/>
              <a:t> Acre-Feet (AF) of water in storage during November 2021</a:t>
            </a:r>
          </a:p>
          <a:p>
            <a:pPr marL="0" indent="0">
              <a:buClr>
                <a:srgbClr val="C00000"/>
              </a:buClr>
              <a:buNone/>
            </a:pPr>
            <a:endParaRPr lang="en-US" dirty="0"/>
          </a:p>
          <a:p>
            <a:pPr>
              <a:buClr>
                <a:srgbClr val="C00000"/>
              </a:buClr>
              <a:buFont typeface="Wingdings" pitchFamily="2" charset="2"/>
              <a:buChar char="ü"/>
            </a:pPr>
            <a:r>
              <a:rPr lang="en-US" dirty="0"/>
              <a:t>Last year at this time, 315,700 AF was in storage (April 2022)</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278,605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AFB21-F57E-472D-9AB3-29710CAB643B}"/>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8" name="Content Placeholder 7">
            <a:extLst>
              <a:ext uri="{FF2B5EF4-FFF2-40B4-BE49-F238E27FC236}">
                <a16:creationId xmlns:a16="http://schemas.microsoft.com/office/drawing/2014/main" id="{C79D37A6-AD3A-45FD-8D78-DC9317DD597D}"/>
              </a:ext>
            </a:extLst>
          </p:cNvPr>
          <p:cNvPicPr>
            <a:picLocks noGrp="1" noChangeAspect="1"/>
          </p:cNvPicPr>
          <p:nvPr>
            <p:ph idx="1"/>
          </p:nvPr>
        </p:nvPicPr>
        <p:blipFill>
          <a:blip r:embed="rId3"/>
          <a:stretch>
            <a:fillRect/>
          </a:stretch>
        </p:blipFill>
        <p:spPr>
          <a:xfrm>
            <a:off x="4156072" y="0"/>
            <a:ext cx="8035928" cy="5145207"/>
          </a:xfrm>
          <a:prstGeom prst="rect">
            <a:avLst/>
          </a:prstGeom>
        </p:spPr>
      </p:pic>
    </p:spTree>
    <p:extLst>
      <p:ext uri="{BB962C8B-B14F-4D97-AF65-F5344CB8AC3E}">
        <p14:creationId xmlns:p14="http://schemas.microsoft.com/office/powerpoint/2010/main" val="314985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894712FC-8153-4C82-B4F7-060136EA5620}"/>
              </a:ext>
            </a:extLst>
          </p:cNvPr>
          <p:cNvPicPr>
            <a:picLocks noGrp="1" noChangeAspect="1"/>
          </p:cNvPicPr>
          <p:nvPr>
            <p:ph idx="1"/>
          </p:nvPr>
        </p:nvPicPr>
        <p:blipFill>
          <a:blip r:embed="rId2"/>
          <a:stretch>
            <a:fillRect/>
          </a:stretch>
        </p:blipFill>
        <p:spPr>
          <a:xfrm>
            <a:off x="4281443" y="1110953"/>
            <a:ext cx="8148123" cy="4182864"/>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821886" y="2410125"/>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14</a:t>
            </a:r>
            <a:r>
              <a:rPr lang="en-US" sz="1600" b="1" baseline="30000" dirty="0">
                <a:solidFill>
                  <a:srgbClr val="FF0000"/>
                </a:solidFill>
              </a:rPr>
              <a:t>th</a:t>
            </a:r>
            <a:r>
              <a:rPr lang="en-US" sz="1600" b="1" dirty="0">
                <a:solidFill>
                  <a:srgbClr val="FF0000"/>
                </a:solidFill>
              </a:rPr>
              <a:t> Percentile</a:t>
            </a:r>
          </a:p>
        </p:txBody>
      </p:sp>
      <p:sp>
        <p:nvSpPr>
          <p:cNvPr id="9" name="TextBox 28"/>
          <p:cNvSpPr txBox="1">
            <a:spLocks noChangeArrowheads="1"/>
          </p:cNvSpPr>
          <p:nvPr/>
        </p:nvSpPr>
        <p:spPr bwMode="auto">
          <a:xfrm>
            <a:off x="5524500" y="425956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p:nvPr/>
        </p:nvCxnSpPr>
        <p:spPr bwMode="auto">
          <a:xfrm flipH="1">
            <a:off x="6550273" y="4474817"/>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784901" y="3777238"/>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23</a:t>
            </a:r>
            <a:r>
              <a:rPr lang="en-US" sz="1600" b="1" baseline="30000" dirty="0">
                <a:solidFill>
                  <a:srgbClr val="FF0000"/>
                </a:solidFill>
              </a:rPr>
              <a:t>th</a:t>
            </a:r>
            <a:r>
              <a:rPr lang="en-US" sz="1600" b="1" dirty="0">
                <a:solidFill>
                  <a:srgbClr val="FF0000"/>
                </a:solidFill>
              </a:rPr>
              <a:t> Percentile</a:t>
            </a:r>
          </a:p>
        </p:txBody>
      </p:sp>
      <p:cxnSp>
        <p:nvCxnSpPr>
          <p:cNvPr id="12" name="Straight Arrow Connector 11"/>
          <p:cNvCxnSpPr/>
          <p:nvPr/>
        </p:nvCxnSpPr>
        <p:spPr bwMode="auto">
          <a:xfrm flipH="1">
            <a:off x="7222186" y="4127112"/>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9438378" y="3524598"/>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8277430" y="330444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19</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6422086" y="1594675"/>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85</a:t>
            </a:r>
            <a:r>
              <a:rPr lang="en-US" sz="1600" b="1" baseline="30000" dirty="0">
                <a:solidFill>
                  <a:srgbClr val="FF0000"/>
                </a:solidFill>
              </a:rPr>
              <a:t>th</a:t>
            </a:r>
            <a:r>
              <a:rPr lang="en-US" sz="1600" b="1" dirty="0">
                <a:solidFill>
                  <a:srgbClr val="FF0000"/>
                </a:solidFill>
              </a:rPr>
              <a:t> Percentile</a:t>
            </a:r>
          </a:p>
        </p:txBody>
      </p:sp>
      <p:sp>
        <p:nvSpPr>
          <p:cNvPr id="18" name="TextBox 24"/>
          <p:cNvSpPr txBox="1">
            <a:spLocks noChangeArrowheads="1"/>
          </p:cNvSpPr>
          <p:nvPr/>
        </p:nvSpPr>
        <p:spPr bwMode="auto">
          <a:xfrm>
            <a:off x="8864975" y="287395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61</a:t>
            </a:r>
            <a:r>
              <a:rPr lang="en-US" sz="1600" b="1" baseline="30000" dirty="0">
                <a:solidFill>
                  <a:srgbClr val="FF0000"/>
                </a:solidFill>
              </a:rPr>
              <a:t>st</a:t>
            </a:r>
            <a:r>
              <a:rPr lang="en-US" sz="1600" b="1" dirty="0">
                <a:solidFill>
                  <a:srgbClr val="FF0000"/>
                </a:solidFill>
              </a:rPr>
              <a:t> Percentile</a:t>
            </a:r>
          </a:p>
        </p:txBody>
      </p:sp>
    </p:spTree>
    <p:extLst>
      <p:ext uri="{BB962C8B-B14F-4D97-AF65-F5344CB8AC3E}">
        <p14:creationId xmlns:p14="http://schemas.microsoft.com/office/powerpoint/2010/main" val="172812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lnSpcReduction="10000"/>
          </a:bodyPr>
          <a:lstStyle/>
          <a:p>
            <a:pPr>
              <a:buFont typeface="Wingdings" panose="05000000000000000000" pitchFamily="2" charset="2"/>
              <a:buChar char="Ø"/>
            </a:pPr>
            <a:r>
              <a:rPr lang="en-US" dirty="0"/>
              <a:t>Lake McConaughy is currently 67.2 percent of capacity and has been slowly rising since the end of the irrigation season and through the winter.</a:t>
            </a:r>
          </a:p>
          <a:p>
            <a:pPr marL="0" indent="0">
              <a:buNone/>
            </a:pPr>
            <a:endParaRPr lang="en-US" dirty="0"/>
          </a:p>
          <a:p>
            <a:pPr>
              <a:buFont typeface="Wingdings" panose="05000000000000000000" pitchFamily="2" charset="2"/>
              <a:buChar char="Ø"/>
            </a:pPr>
            <a:r>
              <a:rPr lang="en-US" dirty="0"/>
              <a:t>Upstream reservoirs in Wyoming are mixed for this time of year with most being higher than last November, but a few are still lower.</a:t>
            </a:r>
          </a:p>
          <a:p>
            <a:pPr marL="0" indent="0">
              <a:buNone/>
            </a:pPr>
            <a:endParaRPr lang="en-US" dirty="0"/>
          </a:p>
          <a:p>
            <a:pPr>
              <a:buFont typeface="Wingdings" panose="05000000000000000000" pitchFamily="2" charset="2"/>
              <a:buChar char="Ø"/>
            </a:pPr>
            <a:r>
              <a:rPr lang="en-US" dirty="0"/>
              <a:t>The Republican River basin reservoirs are higher than they were in November 2021 as water levels have stabilized with the end of irrigation season and less demand and have added water during the winter months.</a:t>
            </a:r>
          </a:p>
          <a:p>
            <a:pPr marL="0" indent="0">
              <a:buNone/>
            </a:pPr>
            <a:endParaRPr lang="en-US" dirty="0"/>
          </a:p>
          <a:p>
            <a:pPr>
              <a:buFont typeface="Wingdings" panose="05000000000000000000" pitchFamily="2" charset="2"/>
              <a:buChar char="Ø"/>
            </a:pPr>
            <a:r>
              <a:rPr lang="en-US" dirty="0"/>
              <a:t>Harlan County Reservoir is holding about 22,000 acre-feet more water now than in November 2021 and is also about 20,000 acre-feet more than the historical average for this time of year.</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260E7145-4903-4722-9D77-6FE942C422A1}"/>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EF2F04-4EB7-42CD-A81E-470295B70299}"/>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092116" y="469557"/>
            <a:ext cx="2055303"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F8A64-0CBA-47F1-A350-BA36564521AA}"/>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3" name="Oval 2"/>
          <p:cNvSpPr/>
          <p:nvPr/>
        </p:nvSpPr>
        <p:spPr>
          <a:xfrm>
            <a:off x="5568778" y="486033"/>
            <a:ext cx="972065" cy="214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667F33-6C15-4E73-AD05-F0F1682235B3}"/>
              </a:ext>
            </a:extLst>
          </p:cNvPr>
          <p:cNvSpPr/>
          <p:nvPr/>
        </p:nvSpPr>
        <p:spPr>
          <a:xfrm>
            <a:off x="2097248" y="5655050"/>
            <a:ext cx="1291904" cy="64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7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48503-2211-4540-819C-6E68162BA3E4}"/>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5" y="25124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B1623-6CC0-46F3-BB12-373B755C5873}"/>
              </a:ext>
            </a:extLst>
          </p:cNvPr>
          <p:cNvPicPr>
            <a:picLocks noChangeAspect="1"/>
          </p:cNvPicPr>
          <p:nvPr/>
        </p:nvPicPr>
        <p:blipFill>
          <a:blip r:embed="rId2"/>
          <a:stretch>
            <a:fillRect/>
          </a:stretch>
        </p:blipFill>
        <p:spPr>
          <a:xfrm>
            <a:off x="-1849" y="0"/>
            <a:ext cx="12197149" cy="5033394"/>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11" name="Picture 10">
            <a:extLst>
              <a:ext uri="{FF2B5EF4-FFF2-40B4-BE49-F238E27FC236}">
                <a16:creationId xmlns:a16="http://schemas.microsoft.com/office/drawing/2014/main" id="{1B37A18F-2928-427E-8945-D2C0AB744F31}"/>
              </a:ext>
            </a:extLst>
          </p:cNvPr>
          <p:cNvPicPr>
            <a:picLocks noChangeAspect="1"/>
          </p:cNvPicPr>
          <p:nvPr/>
        </p:nvPicPr>
        <p:blipFill>
          <a:blip r:embed="rId3"/>
          <a:stretch>
            <a:fillRect/>
          </a:stretch>
        </p:blipFill>
        <p:spPr>
          <a:xfrm>
            <a:off x="2305123" y="4660964"/>
            <a:ext cx="7816645" cy="1445342"/>
          </a:xfrm>
          <a:prstGeom prst="rect">
            <a:avLst/>
          </a:prstGeom>
        </p:spPr>
      </p:pic>
    </p:spTree>
    <p:extLst>
      <p:ext uri="{BB962C8B-B14F-4D97-AF65-F5344CB8AC3E}">
        <p14:creationId xmlns:p14="http://schemas.microsoft.com/office/powerpoint/2010/main" val="3689335170"/>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customXml/itemProps2.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369626-A667-4409-81E1-9A6E0073B8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NDMC PowerPoint</Template>
  <TotalTime>1868</TotalTime>
  <Words>1143</Words>
  <Application>Microsoft Office PowerPoint</Application>
  <PresentationFormat>Widescreen</PresentationFormat>
  <Paragraphs>139</Paragraphs>
  <Slides>43</Slides>
  <Notes>0</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Wingdings</vt:lpstr>
      <vt:lpstr>Retrospect</vt:lpstr>
      <vt:lpstr>NE Drought Conditions CARC Update: April 8, 2022</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30 days</vt:lpstr>
      <vt:lpstr>Percent of Normal Precipitation over the last 60 days</vt:lpstr>
      <vt:lpstr>Percent of Normal Precipitation over the last 90 days</vt:lpstr>
      <vt:lpstr>Percent of Normal Precipitation for the current water year</vt:lpstr>
      <vt:lpstr>NLDAS Soil Moisture Model:  Current Soil Moisture Anomaly</vt:lpstr>
      <vt:lpstr>NASA GRACE-Based Root Zone Soil Moisture</vt:lpstr>
      <vt:lpstr>PowerPoint Presentation</vt:lpstr>
      <vt:lpstr>NOAA’s Official Summer Outlook</vt:lpstr>
      <vt:lpstr>PowerPoint Presentation</vt:lpstr>
      <vt:lpstr>PowerPoint Presentation</vt:lpstr>
      <vt:lpstr>Climate/Drought Summary</vt:lpstr>
      <vt:lpstr>Nebraska Water Supply Update… </vt:lpstr>
      <vt:lpstr>PowerPoint Presentation</vt:lpstr>
      <vt:lpstr>PowerPoint Presentation</vt:lpstr>
      <vt:lpstr>April 2022 CARC Meeting </vt:lpstr>
      <vt:lpstr>PowerPoint Presentation</vt:lpstr>
      <vt:lpstr>Lake McConaughy </vt:lpstr>
      <vt:lpstr>PowerPoint Presentation</vt:lpstr>
      <vt:lpstr>PowerPoint Presentation</vt:lpstr>
      <vt:lpstr>North Platte Basin data</vt:lpstr>
      <vt:lpstr>North Platte River Basin Inflow</vt:lpstr>
      <vt:lpstr>North Platte River Basin Storage</vt:lpstr>
      <vt:lpstr>North Platte River Basin</vt:lpstr>
      <vt:lpstr>Republican River Basin</vt:lpstr>
      <vt:lpstr>Republican River Basin</vt:lpstr>
      <vt:lpstr>14-day average streamflow compared to historical streamflow for the day of year </vt:lpstr>
      <vt:lpstr>14-day average streamflow compared to historical streamflow for the day of year </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Wardyn, Cicely</cp:lastModifiedBy>
  <cp:revision>141</cp:revision>
  <dcterms:created xsi:type="dcterms:W3CDTF">2017-06-20T13:45:32Z</dcterms:created>
  <dcterms:modified xsi:type="dcterms:W3CDTF">2022-04-08T16:06:33Z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