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36"/>
  </p:notesMasterIdLst>
  <p:handoutMasterIdLst>
    <p:handoutMasterId r:id="rId37"/>
  </p:handoutMasterIdLst>
  <p:sldIdLst>
    <p:sldId id="256" r:id="rId5"/>
    <p:sldId id="302" r:id="rId6"/>
    <p:sldId id="304" r:id="rId7"/>
    <p:sldId id="305" r:id="rId8"/>
    <p:sldId id="311" r:id="rId9"/>
    <p:sldId id="308" r:id="rId10"/>
    <p:sldId id="309" r:id="rId11"/>
    <p:sldId id="310" r:id="rId12"/>
    <p:sldId id="312" r:id="rId13"/>
    <p:sldId id="307" r:id="rId14"/>
    <p:sldId id="313" r:id="rId15"/>
    <p:sldId id="314" r:id="rId16"/>
    <p:sldId id="315" r:id="rId17"/>
    <p:sldId id="343" r:id="rId18"/>
    <p:sldId id="316" r:id="rId19"/>
    <p:sldId id="338" r:id="rId20"/>
    <p:sldId id="328" r:id="rId21"/>
    <p:sldId id="329" r:id="rId22"/>
    <p:sldId id="337" r:id="rId23"/>
    <p:sldId id="320" r:id="rId24"/>
    <p:sldId id="321" r:id="rId25"/>
    <p:sldId id="322" r:id="rId26"/>
    <p:sldId id="324" r:id="rId27"/>
    <p:sldId id="325" r:id="rId28"/>
    <p:sldId id="342" r:id="rId29"/>
    <p:sldId id="326" r:id="rId30"/>
    <p:sldId id="331" r:id="rId31"/>
    <p:sldId id="334" r:id="rId32"/>
    <p:sldId id="341" r:id="rId33"/>
    <p:sldId id="332" r:id="rId34"/>
    <p:sldId id="2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2"/>
    <p:restoredTop sz="96367" autoAdjust="0"/>
  </p:normalViewPr>
  <p:slideViewPr>
    <p:cSldViewPr snapToGrid="0" snapToObjects="1">
      <p:cViewPr varScale="1">
        <p:scale>
          <a:sx n="115" d="100"/>
          <a:sy n="115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28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81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4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8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96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9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96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5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9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09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556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9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17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857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6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22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7/29/2020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58" y="927848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22378"/>
            <a:ext cx="12180851" cy="2001761"/>
          </a:xfrm>
        </p:spPr>
        <p:txBody>
          <a:bodyPr/>
          <a:lstStyle/>
          <a:p>
            <a:r>
              <a:rPr lang="en-US" smtClean="0"/>
              <a:t>Nebraska Climate Update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4962293"/>
            <a:ext cx="3791415" cy="1618839"/>
          </a:xfrm>
          <a:noFill/>
          <a:ln>
            <a:noFill/>
          </a:ln>
        </p:spPr>
        <p:txBody>
          <a:bodyPr/>
          <a:lstStyle/>
          <a:p>
            <a:r>
              <a:rPr lang="en-US" b="1" dirty="0" smtClean="0"/>
              <a:t>Martha D </a:t>
            </a:r>
            <a:r>
              <a:rPr lang="en-US" b="1" dirty="0" err="1" smtClean="0"/>
              <a:t>shulski</a:t>
            </a:r>
            <a:endParaRPr lang="en-US" b="1" dirty="0"/>
          </a:p>
          <a:p>
            <a:r>
              <a:rPr lang="en-US" b="1" dirty="0" smtClean="0"/>
              <a:t>mshulski3@unl.edu</a:t>
            </a:r>
          </a:p>
          <a:p>
            <a:r>
              <a:rPr lang="en-US" b="1" dirty="0" smtClean="0"/>
              <a:t>402-472-6711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062332" y="4962293"/>
            <a:ext cx="3921513" cy="1618839"/>
          </a:xfrm>
          <a:prstGeom prst="rect">
            <a:avLst/>
          </a:prstGeom>
          <a:noFill/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School of natural</a:t>
            </a:r>
            <a:br>
              <a:rPr lang="en-US" b="1" dirty="0" smtClean="0"/>
            </a:br>
            <a:r>
              <a:rPr lang="en-US" b="1" dirty="0" smtClean="0"/>
              <a:t>resources</a:t>
            </a:r>
          </a:p>
          <a:p>
            <a:r>
              <a:rPr lang="en-US" b="1" dirty="0" smtClean="0"/>
              <a:t>University of Nebraska</a:t>
            </a:r>
            <a:br>
              <a:rPr lang="en-US" b="1" dirty="0" smtClean="0"/>
            </a:br>
            <a:r>
              <a:rPr lang="en-US" b="1" dirty="0" err="1" smtClean="0"/>
              <a:t>LIncoln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326337" y="6047874"/>
            <a:ext cx="152817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CARC Meeting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29 July, 2020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476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Recent conditions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4586278" cy="387454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30 day temperatures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continued warmth for Nebraska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will probably rank in the top 25 warmest Julys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/>
              <a:t>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7" y="1313795"/>
            <a:ext cx="6700843" cy="51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Recent conditions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4586278" cy="387454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30 day precipitation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localized areas of heavy precipitation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notable dryness across the panhandle, northeast and southcentral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/>
              <a:t>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1296067"/>
            <a:ext cx="6676780" cy="51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Recent conditions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445360"/>
            <a:ext cx="4410297" cy="437792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&gt; 50% now in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D0-D2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Changes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mostly in the last two months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411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https://</a:t>
            </a:r>
            <a:r>
              <a:rPr lang="en-US" sz="1400" dirty="0" err="1" smtClean="0"/>
              <a:t>droughtmonitor.unl.edu</a:t>
            </a:r>
            <a:r>
              <a:rPr lang="en-US" sz="1400" dirty="0" smtClean="0"/>
              <a:t>/maps/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2122" r="1475" b="1997"/>
          <a:stretch/>
        </p:blipFill>
        <p:spPr>
          <a:xfrm>
            <a:off x="5229726" y="1202919"/>
            <a:ext cx="6781054" cy="5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1"/>
            <a:ext cx="11375835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Dryness apparent in moisture profiles in the west.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071" y="6550223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</a:t>
            </a:r>
            <a:r>
              <a:rPr lang="en-US" sz="1400" dirty="0" smtClean="0"/>
              <a:t>ttps://</a:t>
            </a:r>
            <a:r>
              <a:rPr lang="en-US" sz="1400" dirty="0" err="1" smtClean="0"/>
              <a:t>www.cpc.ncep.noaa.gov</a:t>
            </a:r>
            <a:r>
              <a:rPr lang="en-US" sz="1400" dirty="0" smtClean="0"/>
              <a:t>/products/</a:t>
            </a:r>
            <a:r>
              <a:rPr lang="en-US" sz="1400" dirty="0" err="1" smtClean="0"/>
              <a:t>Soilmst_Monitoring</a:t>
            </a:r>
            <a:r>
              <a:rPr lang="en-US" sz="1400" dirty="0" smtClean="0"/>
              <a:t>/US/</a:t>
            </a:r>
            <a:r>
              <a:rPr lang="en-US" sz="1400" dirty="0" err="1" smtClean="0"/>
              <a:t>Soilmst</a:t>
            </a:r>
            <a:r>
              <a:rPr lang="en-US" sz="1400" dirty="0" smtClean="0"/>
              <a:t>/</a:t>
            </a:r>
            <a:r>
              <a:rPr lang="en-US" sz="1400" dirty="0" err="1" smtClean="0"/>
              <a:t>Soilmst.shtml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3309" b="6433"/>
          <a:stretch/>
        </p:blipFill>
        <p:spPr>
          <a:xfrm>
            <a:off x="634945" y="2359346"/>
            <a:ext cx="6431602" cy="42304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84358" y="3536036"/>
            <a:ext cx="1058779" cy="745957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1"/>
            <a:ext cx="3945076" cy="526885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dryness apparent in moisture profiles in the west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wet in the southeast, </a:t>
            </a:r>
            <a:r>
              <a:rPr lang="en-US" sz="3200" b="1" dirty="0" err="1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Sandhills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and where recent rain has fallen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40" y="1421536"/>
            <a:ext cx="7593243" cy="48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849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651158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topsoil (6”) moisture worsening for many states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subsoil also showing declines (43% short to very short)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27" y="5556068"/>
            <a:ext cx="471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short-very short: normal crop growth curtailed</a:t>
            </a:r>
            <a:br>
              <a:rPr lang="en-US" dirty="0" smtClean="0"/>
            </a:br>
            <a:r>
              <a:rPr lang="en-US" smtClean="0"/>
              <a:t>   visible signs of stress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 </a:t>
            </a:r>
            <a:r>
              <a:rPr lang="en-US" sz="1400" dirty="0" err="1" smtClean="0"/>
              <a:t>www.usda.library.cornell.edu</a:t>
            </a:r>
            <a:r>
              <a:rPr lang="en-US" sz="1400" dirty="0" smtClean="0"/>
              <a:t>/concern/publications/cj82k728n?locale=</a:t>
            </a:r>
            <a:r>
              <a:rPr lang="en-US" sz="1400" dirty="0" err="1" smtClean="0"/>
              <a:t>en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767010" y="6202399"/>
            <a:ext cx="317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Thank you to Brad </a:t>
            </a:r>
            <a:r>
              <a:rPr lang="en-US" sz="1400" dirty="0" err="1" smtClean="0"/>
              <a:t>Rippey</a:t>
            </a:r>
            <a:r>
              <a:rPr lang="en-US" sz="1400" dirty="0" smtClean="0"/>
              <a:t> and USDA-OCE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003" y="1283822"/>
            <a:ext cx="6710086" cy="478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Severe weather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9685" y="1260233"/>
            <a:ext cx="7079343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High wind |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gusts above 80 mph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significant impacts to corn reported in southcentral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579028" y="1246439"/>
            <a:ext cx="4431752" cy="3101826"/>
          </a:xfrm>
          <a:prstGeom prst="rect">
            <a:avLst/>
          </a:prstGeom>
        </p:spPr>
      </p:pic>
      <p:pic>
        <p:nvPicPr>
          <p:cNvPr id="10" name="Picture 9" descr="C:\Users\jrees2\Downloads\IMG_20200714_1759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27" y="3450933"/>
            <a:ext cx="4876902" cy="34070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7324929" y="6267871"/>
            <a:ext cx="21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courtesy Jenny Rees</a:t>
            </a:r>
          </a:p>
          <a:p>
            <a:r>
              <a:rPr lang="en-US" sz="1400" dirty="0" smtClean="0"/>
              <a:t>Nebraska Extension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291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Agriculture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335571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Pasture and Range |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overall condition for the U.S. is worst since 2012</a:t>
            </a:r>
          </a:p>
          <a:p>
            <a:pPr>
              <a:buFontTx/>
              <a:buChar char="-"/>
            </a:pPr>
            <a:endParaRPr lang="en-US" sz="3200" b="1" dirty="0" smtClean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 </a:t>
            </a:r>
            <a:r>
              <a:rPr lang="en-US" sz="1400" dirty="0" err="1" smtClean="0"/>
              <a:t>www.usda.library.cornell.edu</a:t>
            </a:r>
            <a:r>
              <a:rPr lang="en-US" sz="1400" dirty="0" smtClean="0"/>
              <a:t>/concern/publications/cj82k728n?locale=</a:t>
            </a:r>
            <a:r>
              <a:rPr lang="en-US" sz="1400" dirty="0" err="1" smtClean="0"/>
              <a:t>en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346" y="1139036"/>
            <a:ext cx="7395652" cy="506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Agriculture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354416" cy="229468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Pasture and Range 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articularly bad in the south and west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eclining conditions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1" y="1139036"/>
            <a:ext cx="7267294" cy="56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9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849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Heat impacts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 descr="C:\Users\jrees2\Downloads\IMG_20200714_1617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8389" y="1700930"/>
            <a:ext cx="4276894" cy="33903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2"/>
            <a:ext cx="7177810" cy="431258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Heat during corn pollination |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 lot of corn around the region is tasseling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igh temperatures, particularly at night is harmful for reproduction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armful to grain fill leading to reduced or lost yields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27560" y="5534529"/>
            <a:ext cx="212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Photo courtesy Jenny Rees</a:t>
            </a:r>
          </a:p>
          <a:p>
            <a:pPr algn="r"/>
            <a:r>
              <a:rPr lang="en-US" sz="1400" dirty="0" smtClean="0"/>
              <a:t>Nebraska Extension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648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Today’s presentation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2135870"/>
            <a:ext cx="10875265" cy="359116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Recap and recent conditions</a:t>
            </a:r>
          </a:p>
          <a:p>
            <a:endParaRPr lang="en-US" sz="3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4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 – increasing dryness taking a toll on pasture conditions, recent heat didn’t seem significant on corn</a:t>
            </a:r>
          </a:p>
          <a:p>
            <a:endParaRPr lang="en-US" sz="3400" b="1" dirty="0" smtClean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4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Outlook – warmth favored in the near term</a:t>
            </a:r>
            <a:endParaRPr lang="en-US" sz="3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Precipitation outlook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091769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c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entral to southeast Nebraska could see 1.5 to 3 inches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reas that need the rain mostly missing out</a:t>
            </a:r>
          </a:p>
          <a:p>
            <a:pPr>
              <a:buFontTx/>
              <a:buChar char="-"/>
            </a:pPr>
            <a:endParaRPr lang="en-US" sz="3200" b="1" dirty="0" smtClean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513457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 </a:t>
            </a:r>
            <a:r>
              <a:rPr lang="en-US" sz="1400" dirty="0" smtClean="0"/>
              <a:t>www</a:t>
            </a:r>
            <a:r>
              <a:rPr lang="en-US" sz="1400" dirty="0"/>
              <a:t>. </a:t>
            </a:r>
            <a:r>
              <a:rPr lang="en-US" sz="1400" dirty="0" err="1"/>
              <a:t>wpc.ncep.noaa.gov</a:t>
            </a:r>
            <a:r>
              <a:rPr lang="en-US" sz="1400" dirty="0"/>
              <a:t>/</a:t>
            </a:r>
            <a:r>
              <a:rPr lang="en-US" sz="1400" dirty="0" err="1"/>
              <a:t>qpf</a:t>
            </a:r>
            <a:r>
              <a:rPr lang="en-US" sz="1400" dirty="0"/>
              <a:t>/day1-7.shtml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5" r="1647"/>
          <a:stretch/>
        </p:blipFill>
        <p:spPr>
          <a:xfrm>
            <a:off x="4836695" y="1277587"/>
            <a:ext cx="7263344" cy="47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ENSO status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6" y="1664473"/>
            <a:ext cx="3834740" cy="456788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Niña |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shift from neutral to La Ni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ñ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 probability by fall (slight) and favored through March</a:t>
            </a: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watch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is now posted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 </a:t>
            </a:r>
            <a:r>
              <a:rPr lang="en-US" sz="1400" dirty="0" err="1"/>
              <a:t>iri.columbia.edu</a:t>
            </a:r>
            <a:r>
              <a:rPr lang="en-US" sz="1400" dirty="0"/>
              <a:t>/our-expertise/climate/forecasts/</a:t>
            </a:r>
            <a:r>
              <a:rPr lang="en-US" sz="1400" dirty="0" err="1"/>
              <a:t>enso</a:t>
            </a:r>
            <a:r>
              <a:rPr lang="en-US" sz="1400" dirty="0"/>
              <a:t>/current/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43" y="1299409"/>
            <a:ext cx="7638046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Climate outlook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</a:t>
            </a: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robability weighted to above normal temps, dryness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>
            <a:off x="664597" y="1852151"/>
            <a:ext cx="4926199" cy="4943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>
            <a:off x="5735431" y="1839273"/>
            <a:ext cx="4945540" cy="4956464"/>
          </a:xfrm>
          <a:prstGeom prst="rect">
            <a:avLst/>
          </a:prstGeom>
        </p:spPr>
      </p:pic>
      <p:pic>
        <p:nvPicPr>
          <p:cNvPr id="5" name="Picture 4" descr="814temp.new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>
            <a:off x="634946" y="1852151"/>
            <a:ext cx="4955850" cy="4973341"/>
          </a:xfrm>
          <a:prstGeom prst="rect">
            <a:avLst/>
          </a:prstGeom>
        </p:spPr>
      </p:pic>
      <p:pic>
        <p:nvPicPr>
          <p:cNvPr id="8" name="Picture 7" descr="814prcp.new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>
            <a:off x="5735432" y="1852151"/>
            <a:ext cx="4945540" cy="4956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>
            <a:off x="634944" y="1852151"/>
            <a:ext cx="4955851" cy="49733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/>
          <a:stretch/>
        </p:blipFill>
        <p:spPr>
          <a:xfrm>
            <a:off x="5735429" y="1852150"/>
            <a:ext cx="4962381" cy="49733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2407" y="4779079"/>
            <a:ext cx="2691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 </a:t>
            </a:r>
            <a:r>
              <a:rPr lang="en-US" sz="1400" dirty="0" err="1" smtClean="0"/>
              <a:t>www.cpc.ncep.noaa.gov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375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August outlook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12204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 signal for Nebraska; wet signals to our north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5" name="Picture 4" descr="off14_temp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/>
          <a:stretch/>
        </p:blipFill>
        <p:spPr>
          <a:xfrm>
            <a:off x="379160" y="1789890"/>
            <a:ext cx="5420781" cy="5068110"/>
          </a:xfrm>
          <a:prstGeom prst="rect">
            <a:avLst/>
          </a:prstGeom>
        </p:spPr>
      </p:pic>
      <p:pic>
        <p:nvPicPr>
          <p:cNvPr id="8" name="Picture 7" descr="off14_prcp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/>
          <a:stretch/>
        </p:blipFill>
        <p:spPr>
          <a:xfrm>
            <a:off x="6349691" y="1789891"/>
            <a:ext cx="5407681" cy="505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Aug-Sep-Oct outlook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 signal across region; wet in the north, dry in southwest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 descr="off01_temp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/>
          <a:stretch/>
        </p:blipFill>
        <p:spPr>
          <a:xfrm>
            <a:off x="402903" y="1825502"/>
            <a:ext cx="5336256" cy="5032498"/>
          </a:xfrm>
          <a:prstGeom prst="rect">
            <a:avLst/>
          </a:prstGeom>
        </p:spPr>
      </p:pic>
      <p:pic>
        <p:nvPicPr>
          <p:cNvPr id="10" name="Picture 9" descr="off01_prcp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/>
          <a:stretch/>
        </p:blipFill>
        <p:spPr>
          <a:xfrm>
            <a:off x="6388781" y="1825502"/>
            <a:ext cx="5382690" cy="50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Nov-Dec-Jan outlook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217001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 signal continuation; wet in the north, dry in the south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 descr="off04_temp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/>
          <a:stretch/>
        </p:blipFill>
        <p:spPr>
          <a:xfrm>
            <a:off x="426637" y="1801010"/>
            <a:ext cx="5400838" cy="5049466"/>
          </a:xfrm>
          <a:prstGeom prst="rect">
            <a:avLst/>
          </a:prstGeom>
        </p:spPr>
      </p:pic>
      <p:pic>
        <p:nvPicPr>
          <p:cNvPr id="4" name="Picture 3" descr="off04_prcp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/>
          <a:stretch/>
        </p:blipFill>
        <p:spPr>
          <a:xfrm>
            <a:off x="6348971" y="1801011"/>
            <a:ext cx="5400838" cy="504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Drought outlook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4" y="1985487"/>
            <a:ext cx="4529474" cy="22071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</a:t>
            </a: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mprovements in eastern portion, north and SW SD, NE WY</a:t>
            </a: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</a:t>
            </a: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ersistence in the central and west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4" name="Picture 3" descr="season_drough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81" y="1341331"/>
            <a:ext cx="7015407" cy="541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Grassland production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 descr="ANPP_forecast_summary_GP_2020_June_30_a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18" y="1210759"/>
            <a:ext cx="4226191" cy="5469188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3" y="1985486"/>
            <a:ext cx="5953704" cy="286941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Assuming normal precipitation for July and August, grass production shows regional variability</a:t>
            </a: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Reduced productivity in the west, above normal in the east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2588" y="631061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grasscast.unl.edu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989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27617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Key impacts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3781" y="1902442"/>
            <a:ext cx="10356947" cy="416147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6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Increasing pattern of dryness across Nebraska in which half is abnormally dry or worse.</a:t>
            </a:r>
          </a:p>
          <a:p>
            <a:pPr>
              <a:buFontTx/>
              <a:buChar char="-"/>
            </a:pPr>
            <a:r>
              <a:rPr lang="en-US" sz="26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Slow start to severe weather season, but picking up lately.</a:t>
            </a:r>
          </a:p>
          <a:p>
            <a:pPr>
              <a:buFontTx/>
              <a:buChar char="-"/>
            </a:pPr>
            <a:r>
              <a:rPr lang="en-US" sz="26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Range and pasture conditions showing declines.</a:t>
            </a:r>
          </a:p>
        </p:txBody>
      </p:sp>
    </p:spTree>
    <p:extLst>
      <p:ext uri="{BB962C8B-B14F-4D97-AF65-F5344CB8AC3E}">
        <p14:creationId xmlns:p14="http://schemas.microsoft.com/office/powerpoint/2010/main" val="9595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27617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Outlook summary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2" y="1985486"/>
            <a:ext cx="10356947" cy="367659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 signal expected to continue with generally above average temperatures for the monthly and seasonal outlooks.</a:t>
            </a:r>
          </a:p>
          <a:p>
            <a:pPr>
              <a:buFontTx/>
              <a:buChar char="-"/>
            </a:pPr>
            <a:endParaRPr lang="en-US" b="1" dirty="0" smtClean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Wet signal hangs on in the northern tier of the region while dryness has the highest probability in the south.</a:t>
            </a:r>
          </a:p>
          <a:p>
            <a:pPr>
              <a:buFontTx/>
              <a:buChar char="-"/>
            </a:pPr>
            <a:endParaRPr lang="en-US" b="1" dirty="0" smtClean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La </a:t>
            </a: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Niña </a:t>
            </a:r>
            <a:r>
              <a:rPr lang="en-US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watch issued with slight probabilities through the winter and spring.</a:t>
            </a:r>
          </a:p>
        </p:txBody>
      </p:sp>
    </p:spTree>
    <p:extLst>
      <p:ext uri="{BB962C8B-B14F-4D97-AF65-F5344CB8AC3E}">
        <p14:creationId xmlns:p14="http://schemas.microsoft.com/office/powerpoint/2010/main" val="30362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255238"/>
            <a:ext cx="11375834" cy="71947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2020 YTD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above average temperatures; </a:t>
            </a:r>
            <a:r>
              <a:rPr lang="en-US" sz="3200" b="1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25</a:t>
            </a:r>
            <a:r>
              <a:rPr lang="en-US" sz="3200" b="1" baseline="3000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6" y="2381790"/>
            <a:ext cx="5516382" cy="4031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17" y="2381790"/>
            <a:ext cx="5516382" cy="4031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Source: https</a:t>
            </a:r>
            <a:r>
              <a:rPr lang="en-US" sz="1400" dirty="0" smtClean="0"/>
              <a:t>://</a:t>
            </a:r>
            <a:r>
              <a:rPr lang="en-US" sz="1400" dirty="0" err="1" smtClean="0"/>
              <a:t>ncdc.noaa.gov</a:t>
            </a:r>
            <a:r>
              <a:rPr lang="en-US" sz="1400" dirty="0" smtClean="0"/>
              <a:t>/temp-and-</a:t>
            </a:r>
            <a:r>
              <a:rPr lang="en-US" sz="1400" dirty="0" err="1" smtClean="0"/>
              <a:t>precip</a:t>
            </a:r>
            <a:r>
              <a:rPr lang="en-US" sz="1400" dirty="0" smtClean="0"/>
              <a:t>/us-maps/</a:t>
            </a:r>
            <a:endParaRPr lang="en-US" sz="1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</p:spTree>
    <p:extLst>
      <p:ext uri="{BB962C8B-B14F-4D97-AF65-F5344CB8AC3E}">
        <p14:creationId xmlns:p14="http://schemas.microsoft.com/office/powerpoint/2010/main" val="132510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17889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Questions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2253981"/>
            <a:ext cx="6475973" cy="226938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Martha </a:t>
            </a:r>
            <a:r>
              <a:rPr lang="en-US" sz="1800" dirty="0" err="1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Shulski</a:t>
            </a:r>
            <a:r>
              <a:rPr lang="en-US" sz="1800" dirty="0" smtClean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: </a:t>
            </a:r>
            <a:r>
              <a:rPr lang="en-US" sz="1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mshulski3@unl.edu</a:t>
            </a:r>
            <a:r>
              <a:rPr lang="en-US" sz="18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402-472-6711</a:t>
            </a:r>
            <a:endParaRPr lang="en-US" sz="1800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85" y="1964985"/>
            <a:ext cx="3376309" cy="3376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88510" y="5418306"/>
            <a:ext cx="2224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Photo courtesy </a:t>
            </a:r>
            <a:r>
              <a:rPr lang="en-US" sz="1400" smtClean="0"/>
              <a:t>Mark Junker</a:t>
            </a:r>
            <a:br>
              <a:rPr lang="en-US" sz="1400" smtClean="0"/>
            </a:br>
            <a:r>
              <a:rPr lang="en-US" sz="1400" smtClean="0"/>
              <a:t>Sac and Fox Tribe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3268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255238"/>
            <a:ext cx="11375834" cy="115802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June temperature</a:t>
            </a: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rapid and dramatic switch from May; 9th warmest in Nebraska; </a:t>
            </a:r>
            <a:r>
              <a:rPr lang="en-US" sz="3200" b="1" dirty="0" err="1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nightime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lows particularly warm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Source: https</a:t>
            </a:r>
            <a:r>
              <a:rPr lang="en-US" sz="1400" dirty="0" smtClean="0"/>
              <a:t>://</a:t>
            </a:r>
            <a:r>
              <a:rPr lang="en-US" sz="1400" dirty="0" err="1" smtClean="0"/>
              <a:t>ncdc.noaa.gov</a:t>
            </a:r>
            <a:r>
              <a:rPr lang="en-US" sz="1400" dirty="0" smtClean="0"/>
              <a:t>/temp-and-</a:t>
            </a:r>
            <a:r>
              <a:rPr lang="en-US" sz="1400" dirty="0" err="1" smtClean="0"/>
              <a:t>precip</a:t>
            </a:r>
            <a:r>
              <a:rPr lang="en-US" sz="1400" dirty="0" smtClean="0"/>
              <a:t>/us-maps/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66" y="2413261"/>
            <a:ext cx="5464887" cy="3993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08" y="2413261"/>
            <a:ext cx="5856792" cy="399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4586278" cy="387454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June precipitation 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predominant dryness in Nebraska (18</a:t>
            </a:r>
            <a:r>
              <a:rPr lang="en-US" sz="3200" b="1" baseline="300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on record)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but with localized exceptions</a:t>
            </a: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Source: https</a:t>
            </a:r>
            <a:r>
              <a:rPr lang="en-US" sz="1400" dirty="0" smtClean="0"/>
              <a:t>://</a:t>
            </a:r>
            <a:r>
              <a:rPr lang="en-US" sz="1400" dirty="0" err="1" smtClean="0"/>
              <a:t>ncdc.noaa.gov</a:t>
            </a:r>
            <a:r>
              <a:rPr lang="en-US" sz="1400" dirty="0" smtClean="0"/>
              <a:t>/temp-and-</a:t>
            </a:r>
            <a:r>
              <a:rPr lang="en-US" sz="1400" dirty="0" err="1" smtClean="0"/>
              <a:t>precip</a:t>
            </a:r>
            <a:r>
              <a:rPr lang="en-US" sz="1400" dirty="0" smtClean="0"/>
              <a:t>/us-maps/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68" y="1275346"/>
            <a:ext cx="7069812" cy="48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have’s and the have not’s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/>
              <a:t>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30 day precipitation</a:t>
            </a:r>
            <a:b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26 Jun – 25 Jul</a:t>
            </a:r>
            <a:endParaRPr lang="en-US" sz="2400" i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4"/>
          <a:stretch/>
        </p:blipFill>
        <p:spPr>
          <a:xfrm>
            <a:off x="710119" y="2084831"/>
            <a:ext cx="7091464" cy="428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have’s and the have not’s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/>
              <a:t>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6</a:t>
            </a:r>
            <a: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0 day precipitation</a:t>
            </a:r>
            <a:b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2400" i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7 May – 25 Jul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8"/>
          <a:stretch/>
        </p:blipFill>
        <p:spPr>
          <a:xfrm>
            <a:off x="743415" y="2084832"/>
            <a:ext cx="6912253" cy="42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have’s and the have not’s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/>
              <a:t>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90 day precipitation</a:t>
            </a:r>
            <a:b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sz="2400" i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7 Apr – 25 Jul</a:t>
            </a:r>
            <a:endParaRPr lang="en-US" sz="2400" i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8"/>
          <a:stretch/>
        </p:blipFill>
        <p:spPr>
          <a:xfrm>
            <a:off x="758758" y="2089393"/>
            <a:ext cx="6974732" cy="42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  <a:endParaRPr lang="en-US" sz="48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3891334" cy="280299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| </a:t>
            </a:r>
          </a:p>
          <a:p>
            <a:pPr>
              <a:buFontTx/>
              <a:buChar char="-"/>
            </a:pPr>
            <a:r>
              <a:rPr lang="en-US" sz="3200" b="1" dirty="0" smtClean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one to three class degradations over the past 90 days</a:t>
            </a:r>
          </a:p>
          <a:p>
            <a:pPr>
              <a:buFontTx/>
              <a:buChar char="-"/>
            </a:pPr>
            <a:endParaRPr lang="en-US" sz="3200" b="1" dirty="0" smtClean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/>
              <a:t>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r="2286" b="4841"/>
          <a:stretch/>
        </p:blipFill>
        <p:spPr>
          <a:xfrm>
            <a:off x="5037221" y="1287017"/>
            <a:ext cx="6973559" cy="53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6174</TotalTime>
  <Words>2891</Words>
  <Application>Microsoft Office PowerPoint</Application>
  <PresentationFormat>Widescreen</PresentationFormat>
  <Paragraphs>222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Avenir Book</vt:lpstr>
      <vt:lpstr>Calibri</vt:lpstr>
      <vt:lpstr>Calibri Light</vt:lpstr>
      <vt:lpstr>Helvetica</vt:lpstr>
      <vt:lpstr>Helvetica Light</vt:lpstr>
      <vt:lpstr>Lucida Grande</vt:lpstr>
      <vt:lpstr>NSCO_theme_2017</vt:lpstr>
      <vt:lpstr>NSCO theme</vt:lpstr>
      <vt:lpstr>NSCO Closing Slide</vt:lpstr>
      <vt:lpstr>Custom Design</vt:lpstr>
      <vt:lpstr>Nebraska Climate Update</vt:lpstr>
      <vt:lpstr>Today’s presentation</vt:lpstr>
      <vt:lpstr>Recap</vt:lpstr>
      <vt:lpstr>Recap</vt:lpstr>
      <vt:lpstr>Recap</vt:lpstr>
      <vt:lpstr>Recap</vt:lpstr>
      <vt:lpstr>Recap</vt:lpstr>
      <vt:lpstr>Recap</vt:lpstr>
      <vt:lpstr>Recap</vt:lpstr>
      <vt:lpstr>Recent conditions</vt:lpstr>
      <vt:lpstr>Recent conditions</vt:lpstr>
      <vt:lpstr>Recent conditions</vt:lpstr>
      <vt:lpstr>Soils</vt:lpstr>
      <vt:lpstr>Soils</vt:lpstr>
      <vt:lpstr>Soils</vt:lpstr>
      <vt:lpstr>Severe weather</vt:lpstr>
      <vt:lpstr>Agriculture</vt:lpstr>
      <vt:lpstr>Agriculture</vt:lpstr>
      <vt:lpstr>Heat impacts</vt:lpstr>
      <vt:lpstr>Precipitation outlook</vt:lpstr>
      <vt:lpstr>ENSO status</vt:lpstr>
      <vt:lpstr>Climate outlook</vt:lpstr>
      <vt:lpstr>August outlook</vt:lpstr>
      <vt:lpstr>Aug-Sep-Oct outlook</vt:lpstr>
      <vt:lpstr>Nov-Dec-Jan outlook</vt:lpstr>
      <vt:lpstr>Drought outlook</vt:lpstr>
      <vt:lpstr>Grassland production</vt:lpstr>
      <vt:lpstr>Key impacts</vt:lpstr>
      <vt:lpstr>Outlook summary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Roth, Steve</cp:lastModifiedBy>
  <cp:revision>310</cp:revision>
  <cp:lastPrinted>2017-11-06T20:06:43Z</cp:lastPrinted>
  <dcterms:created xsi:type="dcterms:W3CDTF">2017-10-30T18:52:57Z</dcterms:created>
  <dcterms:modified xsi:type="dcterms:W3CDTF">2020-07-29T16:08:17Z</dcterms:modified>
</cp:coreProperties>
</file>