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25"/>
  </p:notesMasterIdLst>
  <p:handoutMasterIdLst>
    <p:handoutMasterId r:id="rId26"/>
  </p:handoutMasterIdLst>
  <p:sldIdLst>
    <p:sldId id="256" r:id="rId5"/>
    <p:sldId id="304" r:id="rId6"/>
    <p:sldId id="305" r:id="rId7"/>
    <p:sldId id="346" r:id="rId8"/>
    <p:sldId id="347" r:id="rId9"/>
    <p:sldId id="344" r:id="rId10"/>
    <p:sldId id="308" r:id="rId11"/>
    <p:sldId id="312" r:id="rId12"/>
    <p:sldId id="316" r:id="rId13"/>
    <p:sldId id="343" r:id="rId14"/>
    <p:sldId id="345" r:id="rId15"/>
    <p:sldId id="329" r:id="rId16"/>
    <p:sldId id="320" r:id="rId17"/>
    <p:sldId id="321" r:id="rId18"/>
    <p:sldId id="325" r:id="rId19"/>
    <p:sldId id="342" r:id="rId20"/>
    <p:sldId id="326" r:id="rId21"/>
    <p:sldId id="341" r:id="rId22"/>
    <p:sldId id="332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9"/>
    <p:restoredTop sz="96367" autoAdjust="0"/>
  </p:normalViewPr>
  <p:slideViewPr>
    <p:cSldViewPr snapToGrid="0" snapToObjects="1">
      <p:cViewPr varScale="1">
        <p:scale>
          <a:sx n="132" d="100"/>
          <a:sy n="132" d="100"/>
        </p:scale>
        <p:origin x="192" y="1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9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9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0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3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0400-627D-4E3A-ACC6-B58E33CB4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B943E-8E9A-4676-8225-A91E245AB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65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8" y="927848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22378"/>
            <a:ext cx="12180851" cy="2001761"/>
          </a:xfrm>
        </p:spPr>
        <p:txBody>
          <a:bodyPr/>
          <a:lstStyle/>
          <a:p>
            <a:r>
              <a:rPr lang="en-US"/>
              <a:t>Nebraska Climate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4962293"/>
            <a:ext cx="3791415" cy="1618839"/>
          </a:xfrm>
          <a:noFill/>
          <a:ln>
            <a:noFill/>
          </a:ln>
        </p:spPr>
        <p:txBody>
          <a:bodyPr/>
          <a:lstStyle/>
          <a:p>
            <a:r>
              <a:rPr lang="en-US" b="1" dirty="0"/>
              <a:t>Martha D </a:t>
            </a:r>
            <a:r>
              <a:rPr lang="en-US" b="1" dirty="0" err="1"/>
              <a:t>shulski</a:t>
            </a:r>
            <a:endParaRPr lang="en-US" b="1" dirty="0"/>
          </a:p>
          <a:p>
            <a:r>
              <a:rPr lang="en-US" b="1" dirty="0"/>
              <a:t>mshulski3@unl.edu</a:t>
            </a:r>
          </a:p>
          <a:p>
            <a:r>
              <a:rPr lang="en-US" b="1" dirty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062332" y="4962293"/>
            <a:ext cx="3921513" cy="1618839"/>
          </a:xfrm>
          <a:prstGeom prst="rect">
            <a:avLst/>
          </a:prstGeom>
          <a:noFill/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  <a:p>
            <a:r>
              <a:rPr lang="en-US" b="1" dirty="0"/>
              <a:t>University of Nebraska</a:t>
            </a:r>
            <a:br>
              <a:rPr lang="en-US" b="1" dirty="0"/>
            </a:br>
            <a:r>
              <a:rPr lang="en-US" b="1" dirty="0" err="1"/>
              <a:t>LIncoln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80694" y="6047874"/>
            <a:ext cx="201946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CARC Meeting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12 November, 2021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60688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Drought conditions (and lack of) apparent in the soil moisture profiles.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9B730-25C8-3843-A6A0-0CFFB334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08" y="2222061"/>
            <a:ext cx="7067550" cy="449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0"/>
            <a:ext cx="3810595" cy="290298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temperature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Weekly average temperatures mostly in the 40s.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18" y="1600200"/>
            <a:ext cx="7478062" cy="47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Agricultural implications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741" y="1580321"/>
            <a:ext cx="1142643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Soil moisture values EC and SE Nebraska have reached levels similar to mid-January last year, but western third of Nebraska has used up September and October moisture due to the very late frost/freeze. Grasses still grew (somewhat) requiring moisture that was significantly less than received across the eastern quarter of Nebraska.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If we can keep ground freeze up at bay, there is still an opportunity to build</a:t>
            </a:r>
            <a:br>
              <a:rPr lang="en-US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soil moisture reserves given decent storm activity.  </a:t>
            </a:r>
            <a:br>
              <a:rPr lang="en-US" sz="2200" dirty="0">
                <a:latin typeface="Avenir Book" charset="0"/>
                <a:ea typeface="Avenir Book" charset="0"/>
                <a:cs typeface="Avenir Book" charset="0"/>
              </a:rPr>
            </a:br>
            <a:endParaRPr lang="en-US" sz="2200" dirty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However, we are closing in on our dry season (DJF) where each month accounts for </a:t>
            </a:r>
            <a:br>
              <a:rPr lang="en-US" sz="22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200" dirty="0">
                <a:latin typeface="Avenir Book" charset="0"/>
                <a:ea typeface="Avenir Book" charset="0"/>
                <a:cs typeface="Avenir Book" charset="0"/>
              </a:rPr>
              <a:t>approximately 2-3 percent of our annual total.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9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Precipitation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326542"/>
            <a:ext cx="11336973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Only very light precipitation in the forecast period over the next week to 10 days and leaning above normal temps.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5" y="2460795"/>
            <a:ext cx="5337898" cy="4124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8" y="2464904"/>
            <a:ext cx="5332580" cy="41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ENSO status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0896" y="1276846"/>
            <a:ext cx="11466182" cy="53525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Weak La Niña conditions expected through winter.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Shift to neutral by spring is likely.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 will be watching for a potential transition to El Niño next year.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Could see a movement toward wetter conditions across the southern Plains by late summer to early fall (southern jet becomes stronger) and a drier precipitation pattern over the northern Plains (northern jet becomes weaker).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</p:spTree>
    <p:extLst>
      <p:ext uri="{BB962C8B-B14F-4D97-AF65-F5344CB8AC3E}">
        <p14:creationId xmlns:p14="http://schemas.microsoft.com/office/powerpoint/2010/main" val="86495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Nov-Dec-Jan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La Niña signal; general wet/cold in the north, warm/dry in south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35DDE8-2CE0-7C45-A413-064B1C22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65" y="1956304"/>
            <a:ext cx="5704312" cy="4407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2954-7945-9F45-9680-AEFECFCA7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925" y="1956304"/>
            <a:ext cx="5704313" cy="44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Dec-Jan-Feb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Equal chances remain for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FB193-51D8-5F4C-A8D5-CCFBDA4A8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8" y="1962165"/>
            <a:ext cx="5586390" cy="4316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7E10C-8A5B-A949-98AB-FDDD1F0EE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860" y="1956305"/>
            <a:ext cx="5586391" cy="43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drought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4" y="1985487"/>
            <a:ext cx="4529474" cy="22071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Persistence across Nebraska and much of the region.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Alleviation in northwest and </a:t>
            </a:r>
            <a:r>
              <a:rPr lang="en-US" b="1" dirty="0" err="1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midwest</a:t>
            </a: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AD5B9-E1B7-E348-A25B-1C778F96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45" y="1113595"/>
            <a:ext cx="7388423" cy="57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Outlook summary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3224" y="1567047"/>
            <a:ext cx="11465547" cy="460515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Relatively weak La Niña, therefore other factors will come into play.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 will be watching atmospheric river events on the west coast. </a:t>
            </a:r>
            <a:b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 very early event occurred late October and it translated eastward into a stormy pattern for the northern/central Plains.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Recent climate trends point to warm early winter and cold/wet late winter. </a:t>
            </a: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Northern Rockies should see above normal snowfall year, especially if the active pattern continues (at least one storm per week over the past two month).</a:t>
            </a:r>
          </a:p>
          <a:p>
            <a:pPr>
              <a:buFontTx/>
              <a:buChar char="-"/>
            </a:pPr>
            <a:endParaRPr lang="en-US" sz="2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Likely to have sufficient subsoil moisture to get crops off to a good start and enough to produce a respectable crop as long as dry conditions don’t develop before mid July.</a:t>
            </a:r>
          </a:p>
        </p:txBody>
      </p:sp>
    </p:spTree>
    <p:extLst>
      <p:ext uri="{BB962C8B-B14F-4D97-AF65-F5344CB8AC3E}">
        <p14:creationId xmlns:p14="http://schemas.microsoft.com/office/powerpoint/2010/main" val="303626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1788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Questions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8554" y="1368477"/>
            <a:ext cx="6475973" cy="82807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Martha </a:t>
            </a:r>
            <a:r>
              <a:rPr lang="en-US" sz="2200" dirty="0" err="1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Shulski</a:t>
            </a: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mshulski3@unl.edu, 402-472-6711</a:t>
            </a:r>
            <a:endParaRPr lang="en-US" sz="22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11937" b="17986"/>
          <a:stretch/>
        </p:blipFill>
        <p:spPr>
          <a:xfrm>
            <a:off x="6400800" y="2763078"/>
            <a:ext cx="5609979" cy="3564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2763078"/>
            <a:ext cx="312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New Nebraska </a:t>
            </a:r>
            <a:r>
              <a:rPr lang="en-US" dirty="0" err="1">
                <a:latin typeface="+mj-lt"/>
              </a:rPr>
              <a:t>Mesonet</a:t>
            </a:r>
            <a:r>
              <a:rPr lang="en-US" dirty="0">
                <a:latin typeface="+mj-lt"/>
              </a:rPr>
              <a:t> station</a:t>
            </a:r>
          </a:p>
          <a:p>
            <a:r>
              <a:rPr lang="en-US" dirty="0">
                <a:latin typeface="+mj-lt"/>
              </a:rPr>
              <a:t>Bushnell 12 SW (Kimball Co.)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4" b="9710"/>
          <a:stretch/>
        </p:blipFill>
        <p:spPr>
          <a:xfrm>
            <a:off x="152975" y="3044762"/>
            <a:ext cx="5690102" cy="30016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975" y="3044762"/>
            <a:ext cx="312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New Nebraska </a:t>
            </a:r>
            <a:r>
              <a:rPr lang="en-US" dirty="0" err="1">
                <a:latin typeface="+mj-lt"/>
              </a:rPr>
              <a:t>Mesonet</a:t>
            </a:r>
            <a:r>
              <a:rPr lang="en-US" dirty="0">
                <a:latin typeface="+mj-lt"/>
              </a:rPr>
              <a:t> station</a:t>
            </a:r>
          </a:p>
          <a:p>
            <a:r>
              <a:rPr lang="en-US" dirty="0">
                <a:latin typeface="+mj-lt"/>
              </a:rPr>
              <a:t>Enders 10SW (Dundy Co.)</a:t>
            </a:r>
          </a:p>
        </p:txBody>
      </p:sp>
    </p:spTree>
    <p:extLst>
      <p:ext uri="{BB962C8B-B14F-4D97-AF65-F5344CB8AC3E}">
        <p14:creationId xmlns:p14="http://schemas.microsoft.com/office/powerpoint/2010/main" val="183268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21" y="1255238"/>
            <a:ext cx="11956759" cy="71947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2021 YTD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above average temperatures; wet and dry pockets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35A00-25E6-1344-8ECB-67F12E3A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1" y="1925363"/>
            <a:ext cx="5778985" cy="4374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1A314-E09A-024E-86C5-CF0FC04A6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94" y="1925362"/>
            <a:ext cx="5778985" cy="43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14295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Jun-Jul-Aug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 and generally dry summer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65685-05E7-5144-8BB5-9690B6EE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47" y="1970036"/>
            <a:ext cx="5829362" cy="4394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DE38B0-C76C-9F48-B049-3E8D01AE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1" y="1970035"/>
            <a:ext cx="5829363" cy="43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177050"/>
            <a:ext cx="11466263" cy="20332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October temperature  |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About 3°F above normal statewide, first frost occurrence 2-3 weeks later than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average.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D1E55-FEDF-C849-A21F-B35CAF154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71" y="2226365"/>
            <a:ext cx="7127610" cy="45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177050"/>
            <a:ext cx="11466263" cy="99752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October temperature  |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First hard freeze yet to occur in extreme southeast counties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0A6B9-331D-F748-9830-FC03C1B9A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76" y="2195351"/>
            <a:ext cx="7219517" cy="45689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2B90C1-250B-B24D-B217-0D8C3B57A26B}"/>
              </a:ext>
            </a:extLst>
          </p:cNvPr>
          <p:cNvCxnSpPr/>
          <p:nvPr/>
        </p:nvCxnSpPr>
        <p:spPr>
          <a:xfrm>
            <a:off x="4489938" y="3429000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3A8FEE-C460-5047-A8B5-6A1081EF4DD0}"/>
              </a:ext>
            </a:extLst>
          </p:cNvPr>
          <p:cNvCxnSpPr/>
          <p:nvPr/>
        </p:nvCxnSpPr>
        <p:spPr>
          <a:xfrm>
            <a:off x="5931877" y="3511061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64CA24-9691-FB4D-9CA8-B835C5DC7D91}"/>
              </a:ext>
            </a:extLst>
          </p:cNvPr>
          <p:cNvCxnSpPr/>
          <p:nvPr/>
        </p:nvCxnSpPr>
        <p:spPr>
          <a:xfrm>
            <a:off x="4841630" y="3792415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4BDA98F-0431-0447-8878-6D0419985F45}"/>
              </a:ext>
            </a:extLst>
          </p:cNvPr>
          <p:cNvCxnSpPr/>
          <p:nvPr/>
        </p:nvCxnSpPr>
        <p:spPr>
          <a:xfrm>
            <a:off x="6248400" y="3886200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7354DA-201B-5A41-9874-1153A073DDE4}"/>
              </a:ext>
            </a:extLst>
          </p:cNvPr>
          <p:cNvCxnSpPr/>
          <p:nvPr/>
        </p:nvCxnSpPr>
        <p:spPr>
          <a:xfrm>
            <a:off x="5298830" y="4366846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A4E3CF-20B0-2940-8C7E-B2E3E7D32FB6}"/>
              </a:ext>
            </a:extLst>
          </p:cNvPr>
          <p:cNvCxnSpPr/>
          <p:nvPr/>
        </p:nvCxnSpPr>
        <p:spPr>
          <a:xfrm>
            <a:off x="4865076" y="5586047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EAC580-B09E-B442-B545-BBEE5E7BB217}"/>
              </a:ext>
            </a:extLst>
          </p:cNvPr>
          <p:cNvCxnSpPr/>
          <p:nvPr/>
        </p:nvCxnSpPr>
        <p:spPr>
          <a:xfrm>
            <a:off x="5345722" y="5761893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68C3E0-890B-A944-B8F4-9F5B28803E10}"/>
              </a:ext>
            </a:extLst>
          </p:cNvPr>
          <p:cNvCxnSpPr/>
          <p:nvPr/>
        </p:nvCxnSpPr>
        <p:spPr>
          <a:xfrm>
            <a:off x="4431322" y="5855676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4B0FC8-CC80-4247-AB99-AD39FDF9E897}"/>
              </a:ext>
            </a:extLst>
          </p:cNvPr>
          <p:cNvCxnSpPr/>
          <p:nvPr/>
        </p:nvCxnSpPr>
        <p:spPr>
          <a:xfrm>
            <a:off x="5779476" y="5433647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9EF47D-5119-324C-B440-4448679A13E6}"/>
              </a:ext>
            </a:extLst>
          </p:cNvPr>
          <p:cNvCxnSpPr/>
          <p:nvPr/>
        </p:nvCxnSpPr>
        <p:spPr>
          <a:xfrm>
            <a:off x="7139353" y="5304693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1F803D-0CC0-414D-A0FB-B9291F1962B7}"/>
              </a:ext>
            </a:extLst>
          </p:cNvPr>
          <p:cNvCxnSpPr/>
          <p:nvPr/>
        </p:nvCxnSpPr>
        <p:spPr>
          <a:xfrm>
            <a:off x="7104184" y="5586047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BFE505-BABB-4D48-BA51-A84C4318848D}"/>
              </a:ext>
            </a:extLst>
          </p:cNvPr>
          <p:cNvCxnSpPr/>
          <p:nvPr/>
        </p:nvCxnSpPr>
        <p:spPr>
          <a:xfrm>
            <a:off x="6453554" y="5509847"/>
            <a:ext cx="433754" cy="0"/>
          </a:xfrm>
          <a:prstGeom prst="line">
            <a:avLst/>
          </a:prstGeom>
          <a:ln w="38100">
            <a:solidFill>
              <a:srgbClr val="A514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20192" y="2559167"/>
            <a:ext cx="36173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1-2 weeks later </a:t>
            </a:r>
            <a:r>
              <a:rPr lang="en-US" sz="2200" b="1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than average where it has occurred.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9474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14295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October precipitation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have’s and have not’s last month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DB032-A4B3-BC4E-9D9D-441F11F9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19" y="1875692"/>
            <a:ext cx="768263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 month departure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3140" r="3576" b="6790"/>
          <a:stretch/>
        </p:blipFill>
        <p:spPr>
          <a:xfrm>
            <a:off x="634946" y="2013626"/>
            <a:ext cx="7818998" cy="4512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10 Oct – 8 Nov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FACCF-C7F3-E548-80D3-FBFB28393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8" t="23589" r="2886" b="5409"/>
          <a:stretch/>
        </p:blipFill>
        <p:spPr>
          <a:xfrm>
            <a:off x="634945" y="2013626"/>
            <a:ext cx="7748939" cy="44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5"/>
            <a:ext cx="3891334" cy="385384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|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Panhandle, southwest and east central have seen degradations since start of growing season.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5A96E-5817-464D-B774-2AB9DFC69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" t="1771" r="2467" b="5548"/>
          <a:stretch/>
        </p:blipFill>
        <p:spPr>
          <a:xfrm>
            <a:off x="4953488" y="1242646"/>
            <a:ext cx="7057292" cy="52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651158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 (6”) moisture 35% short to very short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 50% short to very short)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27" y="5556068"/>
            <a:ext cx="471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short-very short: normal crop growth curtailed</a:t>
            </a:r>
            <a:br>
              <a:rPr lang="en-US" dirty="0"/>
            </a:br>
            <a:r>
              <a:rPr lang="en-US"/>
              <a:t>   visible signs of stress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/>
              <a:t>www.usda.library.cornell.edu</a:t>
            </a:r>
            <a:r>
              <a:rPr lang="en-US" sz="1400" dirty="0"/>
              <a:t>/concern/publications/cj82k728n?locale=</a:t>
            </a:r>
            <a:r>
              <a:rPr lang="en-US" sz="1400" dirty="0" err="1"/>
              <a:t>en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767010" y="6202399"/>
            <a:ext cx="317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Thank you to Brad </a:t>
            </a:r>
            <a:r>
              <a:rPr lang="en-US" sz="1400" dirty="0" err="1"/>
              <a:t>Rippey</a:t>
            </a:r>
            <a:r>
              <a:rPr lang="en-US" sz="1400" dirty="0"/>
              <a:t> and USDA-OCE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79" y="1275718"/>
            <a:ext cx="6836666" cy="48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73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13693</TotalTime>
  <Words>1780</Words>
  <Application>Microsoft Office PowerPoint</Application>
  <PresentationFormat>Widescreen</PresentationFormat>
  <Paragraphs>132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NSCO_theme_2017</vt:lpstr>
      <vt:lpstr>NSCO theme</vt:lpstr>
      <vt:lpstr>NSCO Closing Slide</vt:lpstr>
      <vt:lpstr>Custom Design</vt:lpstr>
      <vt:lpstr>Nebraska Climate Update</vt:lpstr>
      <vt:lpstr>Recap</vt:lpstr>
      <vt:lpstr>Recap</vt:lpstr>
      <vt:lpstr>Recap</vt:lpstr>
      <vt:lpstr>Recap</vt:lpstr>
      <vt:lpstr>Recap</vt:lpstr>
      <vt:lpstr>Recap</vt:lpstr>
      <vt:lpstr>Recap</vt:lpstr>
      <vt:lpstr>Soils</vt:lpstr>
      <vt:lpstr>Soils</vt:lpstr>
      <vt:lpstr>Soils</vt:lpstr>
      <vt:lpstr>Agricultural implications</vt:lpstr>
      <vt:lpstr>Precipitation outlook</vt:lpstr>
      <vt:lpstr>ENSO status</vt:lpstr>
      <vt:lpstr>Nov-Dec-Jan outlook</vt:lpstr>
      <vt:lpstr>Dec-Jan-Feb outlook</vt:lpstr>
      <vt:lpstr>Seasonal drought outlook</vt:lpstr>
      <vt:lpstr>Outlook summary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Martha Shulski</cp:lastModifiedBy>
  <cp:revision>379</cp:revision>
  <cp:lastPrinted>2017-11-06T20:06:43Z</cp:lastPrinted>
  <dcterms:created xsi:type="dcterms:W3CDTF">2017-10-30T18:52:57Z</dcterms:created>
  <dcterms:modified xsi:type="dcterms:W3CDTF">2021-11-16T17:34:44Z</dcterms:modified>
</cp:coreProperties>
</file>