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29"/>
  </p:notesMasterIdLst>
  <p:handoutMasterIdLst>
    <p:handoutMasterId r:id="rId30"/>
  </p:handoutMasterIdLst>
  <p:sldIdLst>
    <p:sldId id="256" r:id="rId5"/>
    <p:sldId id="302" r:id="rId6"/>
    <p:sldId id="304" r:id="rId7"/>
    <p:sldId id="305" r:id="rId8"/>
    <p:sldId id="346" r:id="rId9"/>
    <p:sldId id="344" r:id="rId10"/>
    <p:sldId id="308" r:id="rId11"/>
    <p:sldId id="309" r:id="rId12"/>
    <p:sldId id="310" r:id="rId13"/>
    <p:sldId id="312" r:id="rId14"/>
    <p:sldId id="315" r:id="rId15"/>
    <p:sldId id="316" r:id="rId16"/>
    <p:sldId id="343" r:id="rId17"/>
    <p:sldId id="345" r:id="rId18"/>
    <p:sldId id="329" r:id="rId19"/>
    <p:sldId id="320" r:id="rId20"/>
    <p:sldId id="321" r:id="rId21"/>
    <p:sldId id="324" r:id="rId22"/>
    <p:sldId id="325" r:id="rId23"/>
    <p:sldId id="342" r:id="rId24"/>
    <p:sldId id="326" r:id="rId25"/>
    <p:sldId id="341" r:id="rId26"/>
    <p:sldId id="332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402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/>
    <p:restoredTop sz="96367" autoAdjust="0"/>
  </p:normalViewPr>
  <p:slideViewPr>
    <p:cSldViewPr snapToGrid="0" snapToObjects="1">
      <p:cViewPr varScale="1">
        <p:scale>
          <a:sx n="114" d="100"/>
          <a:sy n="114" d="100"/>
        </p:scale>
        <p:origin x="5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3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8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4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09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9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9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9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5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3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1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6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85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6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3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32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8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11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6751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145536"/>
            <a:ext cx="10058400" cy="603186"/>
          </a:xfrm>
        </p:spPr>
        <p:txBody>
          <a:bodyPr lIns="91440" rIns="91440" anchor="ctr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58" y="927848"/>
            <a:ext cx="2454884" cy="846512"/>
          </a:xfrm>
          <a:prstGeom prst="rect">
            <a:avLst/>
          </a:prstGeom>
          <a:effectLst>
            <a:outerShdw blurRad="63500" dist="25400" dir="5400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22378"/>
            <a:ext cx="12180851" cy="2001761"/>
          </a:xfrm>
        </p:spPr>
        <p:txBody>
          <a:bodyPr/>
          <a:lstStyle/>
          <a:p>
            <a:r>
              <a:rPr lang="en-US"/>
              <a:t>Nebraska Climate Update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176" y="4962293"/>
            <a:ext cx="3791415" cy="1618839"/>
          </a:xfrm>
          <a:noFill/>
          <a:ln>
            <a:noFill/>
          </a:ln>
        </p:spPr>
        <p:txBody>
          <a:bodyPr/>
          <a:lstStyle/>
          <a:p>
            <a:r>
              <a:rPr lang="en-US" b="1" dirty="0"/>
              <a:t>Martha D </a:t>
            </a:r>
            <a:r>
              <a:rPr lang="en-US" b="1" dirty="0" err="1"/>
              <a:t>shulski</a:t>
            </a:r>
            <a:endParaRPr lang="en-US" b="1" dirty="0"/>
          </a:p>
          <a:p>
            <a:r>
              <a:rPr lang="en-US" b="1" dirty="0"/>
              <a:t>mshulski3@unl.edu</a:t>
            </a:r>
          </a:p>
          <a:p>
            <a:r>
              <a:rPr lang="en-US" b="1" dirty="0"/>
              <a:t>402-472-6711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8062332" y="4962293"/>
            <a:ext cx="3921513" cy="1618839"/>
          </a:xfrm>
          <a:prstGeom prst="rect">
            <a:avLst/>
          </a:prstGeom>
          <a:noFill/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" tIns="91440" rIns="91440" bIns="91440" rtlCol="0" anchor="ctr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all" spc="200" baseline="0">
                <a:solidFill>
                  <a:schemeClr val="bg1"/>
                </a:solidFill>
                <a:latin typeface="+mj-lt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School of natural</a:t>
            </a:r>
            <a:br>
              <a:rPr lang="en-US" b="1" dirty="0"/>
            </a:br>
            <a:r>
              <a:rPr lang="en-US" b="1" dirty="0"/>
              <a:t>resources</a:t>
            </a:r>
          </a:p>
          <a:p>
            <a:r>
              <a:rPr lang="en-US" b="1" dirty="0"/>
              <a:t>University of Nebraska</a:t>
            </a:r>
            <a:br>
              <a:rPr lang="en-US" b="1" dirty="0"/>
            </a:br>
            <a:r>
              <a:rPr lang="en-US" b="1" dirty="0" err="1"/>
              <a:t>LIncoln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47090" y="6047874"/>
            <a:ext cx="188667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CARC Meeting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8 December, 2020</a:t>
            </a:r>
          </a:p>
        </p:txBody>
      </p:sp>
    </p:spTree>
    <p:extLst>
      <p:ext uri="{BB962C8B-B14F-4D97-AF65-F5344CB8AC3E}">
        <p14:creationId xmlns:p14="http://schemas.microsoft.com/office/powerpoint/2010/main" val="5422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3891334" cy="280299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| 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one to four class degradations over the past 6 months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1135" r="1981" b="5957"/>
          <a:stretch/>
        </p:blipFill>
        <p:spPr>
          <a:xfrm>
            <a:off x="4930079" y="1421537"/>
            <a:ext cx="7080701" cy="52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8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396641"/>
            <a:ext cx="11375835" cy="136308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Dryness apparent in moisture profiles across Nebraska.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5071" y="6550223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www.cpc.ncep.noaa.gov</a:t>
            </a:r>
            <a:r>
              <a:rPr lang="en-US" sz="1400" dirty="0"/>
              <a:t>/products/</a:t>
            </a:r>
            <a:r>
              <a:rPr lang="en-US" sz="1400" dirty="0" err="1"/>
              <a:t>Soilmst_Monitoring</a:t>
            </a:r>
            <a:r>
              <a:rPr lang="en-US" sz="1400" dirty="0"/>
              <a:t>/US/</a:t>
            </a:r>
            <a:r>
              <a:rPr lang="en-US" sz="1400" dirty="0" err="1"/>
              <a:t>Soilmst</a:t>
            </a:r>
            <a:r>
              <a:rPr lang="en-US" sz="1400" dirty="0"/>
              <a:t>/</a:t>
            </a:r>
            <a:r>
              <a:rPr lang="en-US" sz="1400" dirty="0" err="1"/>
              <a:t>Soilmst.shtml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 r="3309" b="6433"/>
          <a:stretch/>
        </p:blipFill>
        <p:spPr>
          <a:xfrm>
            <a:off x="634945" y="2359346"/>
            <a:ext cx="6431602" cy="42304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84358" y="3536036"/>
            <a:ext cx="1058779" cy="745957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t="11239" r="2886" b="6383"/>
          <a:stretch/>
        </p:blipFill>
        <p:spPr>
          <a:xfrm>
            <a:off x="634946" y="2340328"/>
            <a:ext cx="6431602" cy="42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0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849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651158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topsoil (6”) moisture 65% short to very short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subsoil at 71% short to very short)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527" y="5556068"/>
            <a:ext cx="471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short-very short: normal crop growth curtailed</a:t>
            </a:r>
            <a:br>
              <a:rPr lang="en-US" dirty="0"/>
            </a:br>
            <a:r>
              <a:rPr lang="en-US"/>
              <a:t>   visible signs of stress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435634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 </a:t>
            </a:r>
            <a:r>
              <a:rPr lang="en-US" sz="1400" dirty="0" err="1"/>
              <a:t>www.usda.library.cornell.edu</a:t>
            </a:r>
            <a:r>
              <a:rPr lang="en-US" sz="1400" dirty="0"/>
              <a:t>/concern/publications/cj82k728n?locale=</a:t>
            </a:r>
            <a:r>
              <a:rPr lang="en-US" sz="1400" dirty="0" err="1"/>
              <a:t>en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767010" y="6202399"/>
            <a:ext cx="317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Thank you to Brad </a:t>
            </a:r>
            <a:r>
              <a:rPr lang="en-US" sz="1400" dirty="0" err="1"/>
              <a:t>Rippey</a:t>
            </a:r>
            <a:r>
              <a:rPr lang="en-US" sz="1400" dirty="0"/>
              <a:t> and USDA-OCE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81" y="1421536"/>
            <a:ext cx="6768434" cy="48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396641"/>
            <a:ext cx="11375835" cy="136308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Dryness apparent in moisture profiles across Nebraska.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46" y="2764569"/>
            <a:ext cx="5956568" cy="34407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" y="2759721"/>
            <a:ext cx="6013045" cy="34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396640"/>
            <a:ext cx="3810595" cy="290298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temperature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Weekly average temperatures at and above freezing.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82" y="1874942"/>
            <a:ext cx="7483998" cy="47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5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Agriculture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354416" cy="229468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Impacts  |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2586" y="2386516"/>
            <a:ext cx="1104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Dryness made for a good fieldwork window and grazing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weather.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Lack of soil moisture stressing newly emerged wheat.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- 45% of pastures and 26% of wheat rated poor to very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poor (NASS).</a:t>
            </a:r>
          </a:p>
        </p:txBody>
      </p:sp>
    </p:spTree>
    <p:extLst>
      <p:ext uri="{BB962C8B-B14F-4D97-AF65-F5344CB8AC3E}">
        <p14:creationId xmlns:p14="http://schemas.microsoft.com/office/powerpoint/2010/main" val="1252395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Precipitation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091769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Only very light precipitation in the forecast period over the next week.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513457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https:// www. </a:t>
            </a:r>
            <a:r>
              <a:rPr lang="en-US" sz="1400" dirty="0" err="1"/>
              <a:t>wpc.ncep.noaa.gov</a:t>
            </a:r>
            <a:r>
              <a:rPr lang="en-US" sz="1400" dirty="0"/>
              <a:t>/</a:t>
            </a:r>
            <a:r>
              <a:rPr lang="en-US" sz="1400" dirty="0" err="1"/>
              <a:t>qpf</a:t>
            </a:r>
            <a:r>
              <a:rPr lang="en-US" sz="1400" dirty="0"/>
              <a:t>/day1-7.shtml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10" y="1289306"/>
            <a:ext cx="7449770" cy="52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13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ENSO status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6" y="1664473"/>
            <a:ext cx="3834740" cy="456788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La Niña |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La Niña conditions expected through winter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Shift in probabilities by spring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435634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https:// </a:t>
            </a:r>
            <a:r>
              <a:rPr lang="en-US" sz="1400" dirty="0" err="1"/>
              <a:t>iri.columbia.edu</a:t>
            </a:r>
            <a:r>
              <a:rPr lang="en-US" sz="1400" dirty="0"/>
              <a:t>/our-expertise/climate/forecasts/</a:t>
            </a:r>
            <a:r>
              <a:rPr lang="en-US" sz="1400" dirty="0" err="1"/>
              <a:t>enso</a:t>
            </a:r>
            <a:r>
              <a:rPr lang="en-US" sz="1400" dirty="0"/>
              <a:t>/current/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47" y="1387932"/>
            <a:ext cx="7555512" cy="50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51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December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12204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Warm and dry signal for Nebraska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3" y="1692519"/>
            <a:ext cx="5253155" cy="5165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95" y="1692518"/>
            <a:ext cx="5253155" cy="516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Dec-Jan-Feb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21700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La Niña signal; wet/cold in the north, warm/dry in south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7" y="1742296"/>
            <a:ext cx="5190501" cy="5103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22" y="1730464"/>
            <a:ext cx="5202534" cy="51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481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Today’s presentation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2135869"/>
            <a:ext cx="10875265" cy="412055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Recap of 2020 and recent conditions</a:t>
            </a:r>
          </a:p>
          <a:p>
            <a:endParaRPr lang="en-US" sz="3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Impacts – quick end to harvest, overall worsening drought, dry soil profiles</a:t>
            </a:r>
          </a:p>
          <a:p>
            <a:endParaRPr lang="en-US" sz="3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Outlook – warmth and dryness to continue in December</a:t>
            </a:r>
          </a:p>
        </p:txBody>
      </p:sp>
    </p:spTree>
    <p:extLst>
      <p:ext uri="{BB962C8B-B14F-4D97-AF65-F5344CB8AC3E}">
        <p14:creationId xmlns:p14="http://schemas.microsoft.com/office/powerpoint/2010/main" val="171138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Mar-Apr-May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21700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Dry signal continuation creeping into Nebraska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3" y="1867711"/>
            <a:ext cx="5074990" cy="4990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72" y="1867711"/>
            <a:ext cx="5083723" cy="49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2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Winter drought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4" y="1985487"/>
            <a:ext cx="4529474" cy="220713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persistence across Nebraska and much of the region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68" y="1277434"/>
            <a:ext cx="7070844" cy="54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8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27617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Outlook summary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2" y="1985486"/>
            <a:ext cx="10983970" cy="452119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Widespread warm and dry signal for December (cold air outbreaks are not out of the question though).</a:t>
            </a:r>
          </a:p>
          <a:p>
            <a:pPr>
              <a:buFontTx/>
              <a:buChar char="-"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Winter signal is less clear for Nebraska. Seasonal conditions dependent on storm track.</a:t>
            </a:r>
          </a:p>
          <a:p>
            <a:pPr>
              <a:buFontTx/>
              <a:buChar char="-"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conditions likely won’t see major improvements. Expect to start 2021 growing season with low soil moisture reserves.</a:t>
            </a:r>
          </a:p>
        </p:txBody>
      </p:sp>
    </p:spTree>
    <p:extLst>
      <p:ext uri="{BB962C8B-B14F-4D97-AF65-F5344CB8AC3E}">
        <p14:creationId xmlns:p14="http://schemas.microsoft.com/office/powerpoint/2010/main" val="3036264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17889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Questions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8554" y="1634246"/>
            <a:ext cx="6475973" cy="226938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Martha </a:t>
            </a:r>
            <a:r>
              <a:rPr lang="en-US" sz="2200" dirty="0" err="1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Shulski</a:t>
            </a:r>
            <a:r>
              <a:rPr lang="en-US" sz="22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en-US" sz="22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mshulski3@unl.edu, 402-472-6711</a:t>
            </a:r>
            <a:endParaRPr lang="en-US" sz="2200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965" y="1239609"/>
            <a:ext cx="4175816" cy="5567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5352" y="1311080"/>
            <a:ext cx="312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New Nebraska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Mesonet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station</a:t>
            </a: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Cook 4SW (Johnson Co.)</a:t>
            </a:r>
          </a:p>
        </p:txBody>
      </p:sp>
    </p:spTree>
    <p:extLst>
      <p:ext uri="{BB962C8B-B14F-4D97-AF65-F5344CB8AC3E}">
        <p14:creationId xmlns:p14="http://schemas.microsoft.com/office/powerpoint/2010/main" val="1832689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481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255238"/>
            <a:ext cx="11375834" cy="71947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2020 YTD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above average temperatures; 15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7A67EB-56E2-234F-84C3-9843E29E0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37" y="1925364"/>
            <a:ext cx="5998441" cy="4374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063C8B-D39F-2645-A818-A23F07061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" y="1925365"/>
            <a:ext cx="5998440" cy="437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255238"/>
            <a:ext cx="11466263" cy="14295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Sep-Oct-Nov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mostly warm and very dry fall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C634C-6471-BD45-BDA8-904725FBE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5" y="1821841"/>
            <a:ext cx="6130981" cy="44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255238"/>
            <a:ext cx="11466263" cy="203660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November temperature  |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much warmer than normal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(5 – 7°F), ranks as 5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warmest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12B-0741-B843-AC88-6015794FA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686" y="2068830"/>
            <a:ext cx="6230794" cy="45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3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255238"/>
            <a:ext cx="11466263" cy="14295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November precipitation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a dry month overall with areas in the east above normal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0D9C45-D529-9B43-8166-2F786AA78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45" y="2168938"/>
            <a:ext cx="6347746" cy="433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8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 month departures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3140" r="3576" b="6790"/>
          <a:stretch/>
        </p:blipFill>
        <p:spPr>
          <a:xfrm>
            <a:off x="634946" y="2013626"/>
            <a:ext cx="7818998" cy="45123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60 day precipitation</a:t>
            </a:r>
            <a:b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7 Oct – 5 Dec</a:t>
            </a:r>
          </a:p>
        </p:txBody>
      </p:sp>
    </p:spTree>
    <p:extLst>
      <p:ext uri="{BB962C8B-B14F-4D97-AF65-F5344CB8AC3E}">
        <p14:creationId xmlns:p14="http://schemas.microsoft.com/office/powerpoint/2010/main" val="133735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 month departures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90 day precipitation</a:t>
            </a:r>
            <a:b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7 Sep – 5 Dec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8"/>
          <a:stretch/>
        </p:blipFill>
        <p:spPr>
          <a:xfrm>
            <a:off x="743415" y="2084832"/>
            <a:ext cx="6912253" cy="4234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t="23848" r="2918" b="5372"/>
          <a:stretch/>
        </p:blipFill>
        <p:spPr>
          <a:xfrm>
            <a:off x="634946" y="1994170"/>
            <a:ext cx="7801272" cy="45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1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4 month departures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120 day precipitation</a:t>
            </a:r>
            <a:b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8 Aug – 5 Dec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8"/>
          <a:stretch/>
        </p:blipFill>
        <p:spPr>
          <a:xfrm>
            <a:off x="758758" y="2089393"/>
            <a:ext cx="6974732" cy="4272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23706" r="2918" b="6081"/>
          <a:stretch/>
        </p:blipFill>
        <p:spPr>
          <a:xfrm>
            <a:off x="634946" y="2043088"/>
            <a:ext cx="7806591" cy="44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6107"/>
      </p:ext>
    </p:extLst>
  </p:cSld>
  <p:clrMapOvr>
    <a:masterClrMapping/>
  </p:clrMapOvr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NSCO_theme_2017</Template>
  <TotalTime>13410</TotalTime>
  <Words>2197</Words>
  <Application>Microsoft Office PowerPoint</Application>
  <PresentationFormat>Widescreen</PresentationFormat>
  <Paragraphs>158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Avenir Book</vt:lpstr>
      <vt:lpstr>Calibri</vt:lpstr>
      <vt:lpstr>Calibri Light</vt:lpstr>
      <vt:lpstr>Helvetica</vt:lpstr>
      <vt:lpstr>Helvetica Light</vt:lpstr>
      <vt:lpstr>Lucida Grande</vt:lpstr>
      <vt:lpstr>NSCO_theme_2017</vt:lpstr>
      <vt:lpstr>NSCO theme</vt:lpstr>
      <vt:lpstr>NSCO Closing Slide</vt:lpstr>
      <vt:lpstr>Custom Design</vt:lpstr>
      <vt:lpstr>Nebraska Climate Update</vt:lpstr>
      <vt:lpstr>Today’s presentation</vt:lpstr>
      <vt:lpstr>Recap</vt:lpstr>
      <vt:lpstr>Recap</vt:lpstr>
      <vt:lpstr>Recap</vt:lpstr>
      <vt:lpstr>Recap</vt:lpstr>
      <vt:lpstr>Recap</vt:lpstr>
      <vt:lpstr>Recap</vt:lpstr>
      <vt:lpstr>Recap</vt:lpstr>
      <vt:lpstr>Recap</vt:lpstr>
      <vt:lpstr>Soils</vt:lpstr>
      <vt:lpstr>Soils</vt:lpstr>
      <vt:lpstr>Soils</vt:lpstr>
      <vt:lpstr>Soils</vt:lpstr>
      <vt:lpstr>Agriculture</vt:lpstr>
      <vt:lpstr>Precipitation outlook</vt:lpstr>
      <vt:lpstr>ENSO status</vt:lpstr>
      <vt:lpstr>December outlook</vt:lpstr>
      <vt:lpstr>Dec-Jan-Feb outlook</vt:lpstr>
      <vt:lpstr>Mar-Apr-May outlook</vt:lpstr>
      <vt:lpstr>Winter drought outlook</vt:lpstr>
      <vt:lpstr>Outlook summary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Shulski</dc:creator>
  <cp:lastModifiedBy>Roth, Steve</cp:lastModifiedBy>
  <cp:revision>353</cp:revision>
  <cp:lastPrinted>2017-11-06T20:06:43Z</cp:lastPrinted>
  <dcterms:created xsi:type="dcterms:W3CDTF">2017-10-30T18:52:57Z</dcterms:created>
  <dcterms:modified xsi:type="dcterms:W3CDTF">2020-12-08T20:29:25Z</dcterms:modified>
</cp:coreProperties>
</file>