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4" r:id="rId2"/>
    <p:sldId id="335" r:id="rId3"/>
    <p:sldId id="338" r:id="rId4"/>
    <p:sldId id="339" r:id="rId5"/>
    <p:sldId id="340" r:id="rId6"/>
    <p:sldId id="341" r:id="rId7"/>
    <p:sldId id="317" r:id="rId8"/>
    <p:sldId id="344" r:id="rId9"/>
    <p:sldId id="343" r:id="rId10"/>
    <p:sldId id="346" r:id="rId11"/>
    <p:sldId id="342" r:id="rId12"/>
    <p:sldId id="310" r:id="rId13"/>
    <p:sldId id="309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72694" autoAdjust="0"/>
  </p:normalViewPr>
  <p:slideViewPr>
    <p:cSldViewPr>
      <p:cViewPr varScale="1">
        <p:scale>
          <a:sx n="80" d="100"/>
          <a:sy n="80" d="100"/>
        </p:scale>
        <p:origin x="24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cfsn02\WORK\TEMP\streni\Corn%20Ra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cfsn02\WORK\TEMP\streni\Soybean%20Rat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cfsn02\WORK\TEMP\streni\Pastureland%20Rat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Nebraska Corn Percent Rated Good and Excellent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09226462971198"/>
          <c:y val="0.10630853305447595"/>
          <c:w val="0.84524114718218357"/>
          <c:h val="0.730319464608586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Data!$G$1</c:f>
              <c:strCache>
                <c:ptCount val="1"/>
                <c:pt idx="0">
                  <c:v>Percent Good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Data!$B$2:$B$12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Data!$G$2:$G$12</c:f>
              <c:numCache>
                <c:formatCode>General</c:formatCode>
                <c:ptCount val="11"/>
                <c:pt idx="0">
                  <c:v>57</c:v>
                </c:pt>
                <c:pt idx="1">
                  <c:v>56</c:v>
                </c:pt>
                <c:pt idx="2">
                  <c:v>32</c:v>
                </c:pt>
                <c:pt idx="3">
                  <c:v>48</c:v>
                </c:pt>
                <c:pt idx="4">
                  <c:v>52</c:v>
                </c:pt>
                <c:pt idx="5">
                  <c:v>57</c:v>
                </c:pt>
                <c:pt idx="6">
                  <c:v>59</c:v>
                </c:pt>
                <c:pt idx="7">
                  <c:v>47</c:v>
                </c:pt>
                <c:pt idx="8">
                  <c:v>56</c:v>
                </c:pt>
                <c:pt idx="9">
                  <c:v>60</c:v>
                </c:pt>
                <c:pt idx="10">
                  <c:v>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13A-48E6-9E90-4689BEF4C1CC}"/>
            </c:ext>
          </c:extLst>
        </c:ser>
        <c:ser>
          <c:idx val="1"/>
          <c:order val="1"/>
          <c:tx>
            <c:strRef>
              <c:f>Data!$H$1</c:f>
              <c:strCache>
                <c:ptCount val="1"/>
                <c:pt idx="0">
                  <c:v>Percent Excellent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Data!$B$2:$B$12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Data!$H$2:$H$13</c:f>
              <c:numCache>
                <c:formatCode>General</c:formatCode>
                <c:ptCount val="11"/>
                <c:pt idx="0">
                  <c:v>27</c:v>
                </c:pt>
                <c:pt idx="1">
                  <c:v>21</c:v>
                </c:pt>
                <c:pt idx="2">
                  <c:v>3</c:v>
                </c:pt>
                <c:pt idx="3">
                  <c:v>15</c:v>
                </c:pt>
                <c:pt idx="4">
                  <c:v>22</c:v>
                </c:pt>
                <c:pt idx="5">
                  <c:v>17</c:v>
                </c:pt>
                <c:pt idx="6">
                  <c:v>18</c:v>
                </c:pt>
                <c:pt idx="7">
                  <c:v>14</c:v>
                </c:pt>
                <c:pt idx="8">
                  <c:v>30</c:v>
                </c:pt>
                <c:pt idx="9">
                  <c:v>15</c:v>
                </c:pt>
                <c:pt idx="10">
                  <c:v>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213A-48E6-9E90-4689BEF4C1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9269728"/>
        <c:axId val="489261200"/>
      </c:barChart>
      <c:catAx>
        <c:axId val="489269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2.3064430204047977E-2"/>
              <c:y val="0.436047502258938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61200"/>
        <c:crosses val="autoZero"/>
        <c:auto val="1"/>
        <c:lblAlgn val="ctr"/>
        <c:lblOffset val="100"/>
        <c:noMultiLvlLbl val="0"/>
      </c:catAx>
      <c:valAx>
        <c:axId val="489261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0.51630731216475267"/>
              <c:y val="0.879027236349554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926972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9385796961828906"/>
          <c:y val="0.93241753797168792"/>
          <c:w val="0.36481727700979238"/>
          <c:h val="5.0096123230497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Nebraska Soybeans Percent Rated Good and Excellent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11593595678807"/>
          <c:y val="9.1513683167226481E-2"/>
          <c:w val="0.87559606429820402"/>
          <c:h val="0.748146281714785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Data!$F$1</c:f>
              <c:strCache>
                <c:ptCount val="1"/>
                <c:pt idx="0">
                  <c:v>Percent Good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Data!$F$2:$F$12</c:f>
              <c:numCache>
                <c:formatCode>General</c:formatCode>
                <c:ptCount val="11"/>
                <c:pt idx="0">
                  <c:v>56</c:v>
                </c:pt>
                <c:pt idx="1">
                  <c:v>58</c:v>
                </c:pt>
                <c:pt idx="2">
                  <c:v>23</c:v>
                </c:pt>
                <c:pt idx="3">
                  <c:v>56</c:v>
                </c:pt>
                <c:pt idx="4">
                  <c:v>55</c:v>
                </c:pt>
                <c:pt idx="5">
                  <c:v>57</c:v>
                </c:pt>
                <c:pt idx="6">
                  <c:v>62</c:v>
                </c:pt>
                <c:pt idx="7">
                  <c:v>52</c:v>
                </c:pt>
                <c:pt idx="8">
                  <c:v>58</c:v>
                </c:pt>
                <c:pt idx="9">
                  <c:v>63</c:v>
                </c:pt>
                <c:pt idx="10">
                  <c:v>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1C-4ADE-9851-A0E0573FEE0A}"/>
            </c:ext>
          </c:extLst>
        </c:ser>
        <c:ser>
          <c:idx val="1"/>
          <c:order val="1"/>
          <c:tx>
            <c:strRef>
              <c:f>Data!$G$1</c:f>
              <c:strCache>
                <c:ptCount val="1"/>
                <c:pt idx="0">
                  <c:v>Percent Excellent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  <c:extLst/>
            </c:numRef>
          </c:cat>
          <c:val>
            <c:numRef>
              <c:f>Data!$G$2:$G$13</c:f>
              <c:numCache>
                <c:formatCode>General</c:formatCode>
                <c:ptCount val="11"/>
                <c:pt idx="0">
                  <c:v>21</c:v>
                </c:pt>
                <c:pt idx="1">
                  <c:v>17</c:v>
                </c:pt>
                <c:pt idx="2">
                  <c:v>1</c:v>
                </c:pt>
                <c:pt idx="3">
                  <c:v>8</c:v>
                </c:pt>
                <c:pt idx="4">
                  <c:v>17</c:v>
                </c:pt>
                <c:pt idx="5">
                  <c:v>15</c:v>
                </c:pt>
                <c:pt idx="6">
                  <c:v>14</c:v>
                </c:pt>
                <c:pt idx="7">
                  <c:v>8</c:v>
                </c:pt>
                <c:pt idx="8">
                  <c:v>27</c:v>
                </c:pt>
                <c:pt idx="9">
                  <c:v>11</c:v>
                </c:pt>
                <c:pt idx="10">
                  <c:v>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81C-4ADE-9851-A0E0573FE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8930760"/>
        <c:axId val="488924528"/>
      </c:barChart>
      <c:catAx>
        <c:axId val="48893076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8.4265782566653318E-5"/>
              <c:y val="0.453279440069991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924528"/>
        <c:crosses val="autoZero"/>
        <c:auto val="1"/>
        <c:lblAlgn val="ctr"/>
        <c:lblOffset val="100"/>
        <c:noMultiLvlLbl val="0"/>
      </c:catAx>
      <c:valAx>
        <c:axId val="48892452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layout>
            <c:manualLayout>
              <c:xMode val="edge"/>
              <c:yMode val="edge"/>
              <c:x val="0.50117488603398275"/>
              <c:y val="0.894052493438320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93076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6793675461619929"/>
          <c:y val="0.95452458442694665"/>
          <c:w val="0.36365358935396236"/>
          <c:h val="4.54754155730533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Nebraska Pastureland Rated Good and Excellent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027862508893835E-2"/>
          <c:y val="9.7673761143145826E-2"/>
          <c:w val="0.87449583333862646"/>
          <c:h val="0.7562019374729210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Data!$G$1</c:f>
              <c:strCache>
                <c:ptCount val="1"/>
                <c:pt idx="0">
                  <c:v>Percent Good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Data!$B$2:$B$12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Data!$G$2:$G$12</c:f>
              <c:numCache>
                <c:formatCode>General</c:formatCode>
                <c:ptCount val="11"/>
                <c:pt idx="0">
                  <c:v>74</c:v>
                </c:pt>
                <c:pt idx="1">
                  <c:v>66</c:v>
                </c:pt>
                <c:pt idx="2">
                  <c:v>3</c:v>
                </c:pt>
                <c:pt idx="3">
                  <c:v>21</c:v>
                </c:pt>
                <c:pt idx="4">
                  <c:v>47</c:v>
                </c:pt>
                <c:pt idx="5">
                  <c:v>58</c:v>
                </c:pt>
                <c:pt idx="6">
                  <c:v>62</c:v>
                </c:pt>
                <c:pt idx="7">
                  <c:v>26</c:v>
                </c:pt>
                <c:pt idx="8">
                  <c:v>58</c:v>
                </c:pt>
                <c:pt idx="9">
                  <c:v>68</c:v>
                </c:pt>
                <c:pt idx="1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3-4A9C-A6D1-528386255518}"/>
            </c:ext>
          </c:extLst>
        </c:ser>
        <c:ser>
          <c:idx val="1"/>
          <c:order val="1"/>
          <c:tx>
            <c:strRef>
              <c:f>Data!$H$1</c:f>
              <c:strCache>
                <c:ptCount val="1"/>
                <c:pt idx="0">
                  <c:v>Percent Excellent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A3-4A9C-A6D1-5283862555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A3-4A9C-A6D1-5283862555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Data!$B$2:$B$12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Data!$H$2:$H$12</c:f>
              <c:numCache>
                <c:formatCode>General</c:formatCode>
                <c:ptCount val="11"/>
                <c:pt idx="0">
                  <c:v>16</c:v>
                </c:pt>
                <c:pt idx="1">
                  <c:v>11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12</c:v>
                </c:pt>
                <c:pt idx="6">
                  <c:v>11</c:v>
                </c:pt>
                <c:pt idx="7">
                  <c:v>3</c:v>
                </c:pt>
                <c:pt idx="8">
                  <c:v>13</c:v>
                </c:pt>
                <c:pt idx="9">
                  <c:v>13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A3-4A9C-A6D1-528386255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9447984"/>
        <c:axId val="509451920"/>
      </c:barChart>
      <c:catAx>
        <c:axId val="509447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4.3999999538057747E-3"/>
              <c:y val="0.44772068405407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451920"/>
        <c:crosses val="autoZero"/>
        <c:auto val="1"/>
        <c:lblAlgn val="ctr"/>
        <c:lblOffset val="100"/>
        <c:noMultiLvlLbl val="0"/>
      </c:catAx>
      <c:valAx>
        <c:axId val="509451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44798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1759130375232225"/>
          <c:y val="0.95130873937124971"/>
          <c:w val="0.36481727700979238"/>
          <c:h val="4.8691260628750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801D6-D634-4735-915B-1594BF7F2118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3338C-CD82-4B57-9875-FDD5305CF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B6B9-9ECE-40FC-8C39-9A5B87A152FF}" type="datetimeFigureOut">
              <a:rPr lang="en-US" smtClean="0"/>
              <a:pPr/>
              <a:t>8/5/2020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91947-B947-4E3E-8197-B705853AF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5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Pasture and Range 60% good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excellent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crops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currently developing ahead of average.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3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August 12 Crop Production will have first survey</a:t>
            </a:r>
            <a:r>
              <a:rPr lang="en-US" baseline="0" dirty="0" smtClean="0"/>
              <a:t> based yield and production forecast for row crops and hay.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3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6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Hay Stocks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Highest Nebraska</a:t>
            </a:r>
            <a:r>
              <a:rPr lang="en-US" baseline="0" dirty="0" smtClean="0"/>
              <a:t> Stocks since 2016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Stocks</a:t>
            </a:r>
            <a:r>
              <a:rPr lang="en-US" dirty="0" smtClean="0"/>
              <a:t> in Nebraska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en-US" b="1" dirty="0" smtClean="0"/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1,380,000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1,070,000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700,000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1,275,000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en-US" b="1" dirty="0" smtClean="0"/>
              <a:t>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1,450,000</a:t>
            </a:r>
            <a:r>
              <a:rPr lang="en-US" b="1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1,250,000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1,150,000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610,000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1,070,000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1,335,000</a:t>
            </a:r>
            <a:r>
              <a:rPr lang="en-US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1,000,000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9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Corn Planted </a:t>
            </a:r>
            <a:r>
              <a:rPr lang="en-US" b="1" u="sng" dirty="0" smtClean="0"/>
              <a:t>Acres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u="none" dirty="0" smtClean="0"/>
              <a:t>Nebraska</a:t>
            </a:r>
            <a:r>
              <a:rPr lang="en-US" b="0" u="none" baseline="0" dirty="0" smtClean="0"/>
              <a:t>  9.8 million acres planted down from 10.1 million last year.  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89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Soybean Planted Acres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Nebraska 5 million acres up from 4.9 million</a:t>
            </a:r>
            <a:r>
              <a:rPr lang="en-US" b="0" u="none" baseline="0" dirty="0" smtClean="0"/>
              <a:t> acres last year. 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37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Winter Wheat Planted Acres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 smtClean="0"/>
              <a:t>Nebraska 920,000 acres down from 1,070,000 last year.  </a:t>
            </a:r>
            <a:endParaRPr lang="en-US" b="0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Record low planted area in </a:t>
            </a:r>
            <a:r>
              <a:rPr lang="en-US" b="0" u="none" dirty="0" smtClean="0"/>
              <a:t>NE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Winter Wheat Yield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Nebraska winter wheat yield</a:t>
            </a:r>
            <a:r>
              <a:rPr lang="en-US" baseline="0" dirty="0" smtClean="0"/>
              <a:t> is forecast </a:t>
            </a:r>
            <a:r>
              <a:rPr lang="en-US" dirty="0" smtClean="0"/>
              <a:t>at 48 bushels per acre,</a:t>
            </a:r>
            <a:r>
              <a:rPr lang="en-US" baseline="0" dirty="0" smtClean="0"/>
              <a:t> down 9 bushels from last year.  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Production is forecast @ 40.8 million bushels, down 26%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 is 75% good to excellent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Soybeans 80% good to excellent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Pasture and Range 60% good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excellent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Topsoil is 59% Adequate to Surplus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Subsoil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62 Adequate to Surplus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 is 75% good to excellent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Soybeans 80% good to excellent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7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169B-D32E-433E-B85E-450D69D98D57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9B3-6175-4774-AF6D-B22B89AEAE70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64DB-383C-4F22-8F79-B4926A5770F8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7C62-E8BF-4197-8D44-E1C04BD6163D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9EFE-B4FF-4569-9C86-FF96C84C93EF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044F-7B43-4AD0-9820-78DBAFB270DB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B962-86CF-4AA5-8510-F5A8BE4CE9AE}" type="datetime1">
              <a:rPr lang="en-US" smtClean="0"/>
              <a:t>8/5/2020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9B8D-E204-4D26-8DE1-5382812DEA05}" type="datetime1">
              <a:rPr lang="en-US" smtClean="0"/>
              <a:t>8/5/2020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20-5B31-4A0D-BBD3-3D3FB1837408}" type="datetime1">
              <a:rPr lang="en-US" smtClean="0"/>
              <a:t>8/5/2020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133A-5E53-4713-96A2-F4ACD8BB52E2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0CEF-296E-44EB-8A45-E29C67BD0620}" type="datetime1">
              <a:rPr lang="en-US" smtClean="0"/>
              <a:t>8/5/2020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7CC3-CA90-45A2-958C-7016CCDE0EE0}" type="datetime1">
              <a:rPr lang="en-US" smtClean="0"/>
              <a:t>8/5/2020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4358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National Agricultural Statistics Service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1524000"/>
            <a:ext cx="7010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1600200"/>
            <a:ext cx="7010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344102"/>
            <a:ext cx="82459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May Crop Report</a:t>
            </a: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June Acreage</a:t>
            </a: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July Crop Report</a:t>
            </a: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July 26 Crop Progress and Condition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Matt Gregg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USDA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NASS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6324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July 29, 2020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743200" y="6432619"/>
            <a:ext cx="21336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81889"/>
              </p:ext>
            </p:extLst>
          </p:nvPr>
        </p:nvGraphicFramePr>
        <p:xfrm>
          <a:off x="242454" y="605790"/>
          <a:ext cx="8659091" cy="5977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USDA_color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6" name="Picture 5" descr="nass_logo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/>
              <a:t>Crop Progress and Condition July 26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449917"/>
              </p:ext>
            </p:extLst>
          </p:nvPr>
        </p:nvGraphicFramePr>
        <p:xfrm>
          <a:off x="1012248" y="2243405"/>
          <a:ext cx="6912551" cy="2298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7/26/2020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5-Year</a:t>
                      </a:r>
                      <a:r>
                        <a:rPr lang="en-US" baseline="0" dirty="0" smtClean="0"/>
                        <a:t> Average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Winter Wheat:</a:t>
                      </a:r>
                      <a:r>
                        <a:rPr lang="en-US" baseline="0" dirty="0" smtClean="0"/>
                        <a:t> Harvested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347409"/>
                  </a:ext>
                </a:extLst>
              </a:tr>
              <a:tr h="443915">
                <a:tc>
                  <a:txBody>
                    <a:bodyPr/>
                    <a:lstStyle/>
                    <a:p>
                      <a:r>
                        <a:rPr lang="en-US" dirty="0" smtClean="0"/>
                        <a:t>Corn: </a:t>
                      </a:r>
                      <a:r>
                        <a:rPr lang="en-US" dirty="0" err="1" smtClean="0"/>
                        <a:t>Silking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5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Corn: Dough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581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Soybeans: Blooming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4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Soybeans: Setting Pods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812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3609" y="288795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Crop Progress and Condition July 26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632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USDA-NASS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7-27-20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8609" y="6372869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6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4800" y="6324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USDA-NASS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07-29-20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683063"/>
              </p:ext>
            </p:extLst>
          </p:nvPr>
        </p:nvGraphicFramePr>
        <p:xfrm>
          <a:off x="685800" y="1600200"/>
          <a:ext cx="7772400" cy="150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Release Date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August 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12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Crop Production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August 21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Cattle on Feed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August 28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Cash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Rent County Estimates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8309" y="52649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Upcoming Reports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608609" y="6324600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50" y="1264935"/>
            <a:ext cx="52006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National Agricultural Statistics Service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00250" y="200025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0250" y="20574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00250" y="2514600"/>
            <a:ext cx="52006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Reports Available At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www.nass.usda.gov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250" y="3748639"/>
            <a:ext cx="520065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Questions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402-437-5541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800-582-6443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14" name="Picture 1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285D-E6C5-468A-A23E-41ED9043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14400" y="686332"/>
            <a:ext cx="7086606" cy="54803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933449" y="152400"/>
            <a:ext cx="7277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May 2020 Hay Stocks</a:t>
            </a:r>
          </a:p>
          <a:p>
            <a:pPr algn="ctr"/>
            <a:r>
              <a:rPr lang="en-US" sz="2400" b="1" dirty="0"/>
              <a:t>Thousand Tons and Percent Change from Previous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467602" y="6364121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May 12, 2020</a:t>
            </a:r>
          </a:p>
        </p:txBody>
      </p:sp>
      <p:pic>
        <p:nvPicPr>
          <p:cNvPr id="6" name="Picture 5" descr="USDA_color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8" name="Picture 7" descr="nass_logo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390903" y="6335448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285D-E6C5-468A-A23E-41ED9043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8698" y="686335"/>
            <a:ext cx="7086603" cy="54803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028699" y="152400"/>
            <a:ext cx="708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June 2020 Corn Planted Area</a:t>
            </a:r>
          </a:p>
          <a:p>
            <a:pPr algn="ctr"/>
            <a:r>
              <a:rPr lang="en-US" sz="2400" b="1" dirty="0"/>
              <a:t>(000) Acres and Percent Change from Previous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372351" y="6484992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June 30, 2020</a:t>
            </a:r>
          </a:p>
        </p:txBody>
      </p:sp>
      <p:pic>
        <p:nvPicPr>
          <p:cNvPr id="6" name="Picture 5" descr="USDA_color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8" name="Picture 7" descr="nass_logo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199" y="6336720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285D-E6C5-468A-A23E-41ED9043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8698" y="686335"/>
            <a:ext cx="7086603" cy="54803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028699" y="152400"/>
            <a:ext cx="708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June 2020 Soybean Planted Area</a:t>
            </a:r>
          </a:p>
          <a:p>
            <a:pPr algn="ctr"/>
            <a:r>
              <a:rPr lang="en-US" sz="2400" b="1" dirty="0"/>
              <a:t>(000) Acres and Percent Change from Previous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581900" y="6392798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June 30, 2020</a:t>
            </a:r>
          </a:p>
        </p:txBody>
      </p:sp>
      <p:pic>
        <p:nvPicPr>
          <p:cNvPr id="6" name="Picture 5" descr="USDA_color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8" name="Picture 7" descr="nass_logo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199" y="6335450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285D-E6C5-468A-A23E-41ED9043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8698" y="686335"/>
            <a:ext cx="7086603" cy="54803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028699" y="152400"/>
            <a:ext cx="7086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June 2020 Winter Wheat Planted Area</a:t>
            </a:r>
          </a:p>
          <a:p>
            <a:pPr algn="ctr"/>
            <a:r>
              <a:rPr lang="en-US" sz="2400" b="1" dirty="0"/>
              <a:t>(000) Acres and Percent Change from Previous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581900" y="6420625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June 30, 2020</a:t>
            </a:r>
          </a:p>
        </p:txBody>
      </p:sp>
      <p:pic>
        <p:nvPicPr>
          <p:cNvPr id="6" name="Picture 5" descr="USDA_color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8" name="Picture 7" descr="nass_logo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199" y="6335450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19285D-E6C5-468A-A23E-41ED9043B1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28698" y="686335"/>
            <a:ext cx="7086603" cy="54803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1295400" y="1524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July 2020 Winter Wheat Yield</a:t>
            </a:r>
          </a:p>
          <a:p>
            <a:pPr algn="ctr"/>
            <a:r>
              <a:rPr lang="en-US" sz="2400" b="1" dirty="0"/>
              <a:t>Bushels and Percent Change from Previous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581900" y="6392798"/>
            <a:ext cx="1485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July 10, 2020</a:t>
            </a:r>
          </a:p>
        </p:txBody>
      </p:sp>
      <p:pic>
        <p:nvPicPr>
          <p:cNvPr id="6" name="Picture 5" descr="USDA_color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8" name="Picture 7" descr="nass_logo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05199" y="6316400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627251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USDA-NASS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7-27-20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435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Crop Progress and Condition July 26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644994"/>
              </p:ext>
            </p:extLst>
          </p:nvPr>
        </p:nvGraphicFramePr>
        <p:xfrm>
          <a:off x="1012247" y="1790700"/>
          <a:ext cx="714115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dirty="0"/>
                        <a:t>%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Soybeans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8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Pasture and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6713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079598"/>
              </p:ext>
            </p:extLst>
          </p:nvPr>
        </p:nvGraphicFramePr>
        <p:xfrm>
          <a:off x="1012247" y="4572000"/>
          <a:ext cx="714115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Short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Adequate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Surplus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Topsoil Moisture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Subsoil Moisture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19500" y="6391910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Crop Progress and Condition July </a:t>
            </a:r>
            <a:r>
              <a:rPr lang="en-US" sz="3600" dirty="0" smtClean="0">
                <a:solidFill>
                  <a:prstClr val="black"/>
                </a:solidFill>
              </a:rPr>
              <a:t>26</a:t>
            </a:r>
            <a:endParaRPr lang="en-US" sz="3600" dirty="0"/>
          </a:p>
        </p:txBody>
      </p:sp>
      <p:pic>
        <p:nvPicPr>
          <p:cNvPr id="7" name="Picture 6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8" name="Picture 7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022196"/>
              </p:ext>
            </p:extLst>
          </p:nvPr>
        </p:nvGraphicFramePr>
        <p:xfrm>
          <a:off x="242454" y="914400"/>
          <a:ext cx="8659091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0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Crop Progress and Condition July 26</a:t>
            </a:r>
            <a:endParaRPr lang="en-US" sz="36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20249"/>
              </p:ext>
            </p:extLst>
          </p:nvPr>
        </p:nvGraphicFramePr>
        <p:xfrm>
          <a:off x="228600" y="990600"/>
          <a:ext cx="86868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46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18871</TotalTime>
  <Words>567</Words>
  <Application>Microsoft Office PowerPoint</Application>
  <PresentationFormat>On-screen Show (4:3)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Crop Progress and Condition July 26</vt:lpstr>
      <vt:lpstr>Crop Progress and Condition July 26</vt:lpstr>
      <vt:lpstr>PowerPoint Presentation</vt:lpstr>
      <vt:lpstr>PowerPoint Presentation</vt:lpstr>
      <vt:lpstr>PowerPoint Presentation</vt:lpstr>
      <vt:lpstr>PowerPoint Presentation</vt:lpstr>
    </vt:vector>
  </TitlesOfParts>
  <Company>USDA - NASS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honila</dc:creator>
  <cp:lastModifiedBy>Ramirez, Nicole</cp:lastModifiedBy>
  <cp:revision>557</cp:revision>
  <cp:lastPrinted>2019-11-13T15:01:21Z</cp:lastPrinted>
  <dcterms:created xsi:type="dcterms:W3CDTF">2014-08-14T11:24:58Z</dcterms:created>
  <dcterms:modified xsi:type="dcterms:W3CDTF">2020-08-05T20:39:52Z</dcterms:modified>
</cp:coreProperties>
</file>