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56" r:id="rId2"/>
    <p:sldId id="256" r:id="rId3"/>
    <p:sldId id="353" r:id="rId4"/>
    <p:sldId id="391" r:id="rId5"/>
    <p:sldId id="359" r:id="rId6"/>
    <p:sldId id="425" r:id="rId7"/>
    <p:sldId id="354" r:id="rId8"/>
    <p:sldId id="424" r:id="rId9"/>
    <p:sldId id="360" r:id="rId10"/>
    <p:sldId id="355" r:id="rId11"/>
    <p:sldId id="426" r:id="rId12"/>
    <p:sldId id="358" r:id="rId13"/>
    <p:sldId id="357" r:id="rId14"/>
    <p:sldId id="309" r:id="rId15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72694" autoAdjust="0"/>
  </p:normalViewPr>
  <p:slideViewPr>
    <p:cSldViewPr>
      <p:cViewPr varScale="1">
        <p:scale>
          <a:sx n="78" d="100"/>
          <a:sy n="78" d="100"/>
        </p:scale>
        <p:origin x="93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>
                <a:solidFill>
                  <a:schemeClr val="tx1"/>
                </a:solidFill>
              </a:rPr>
              <a:t>Nebraska Corn Harvest</a:t>
            </a:r>
            <a:r>
              <a:rPr lang="en-US" sz="3200" baseline="0" dirty="0">
                <a:solidFill>
                  <a:schemeClr val="tx1"/>
                </a:solidFill>
              </a:rPr>
              <a:t> Progress</a:t>
            </a:r>
            <a:endParaRPr lang="en-US" sz="32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274103237095363E-2"/>
          <c:y val="0.11855777643179218"/>
          <c:w val="0.87392563429571302"/>
          <c:h val="0.7583102833299684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38100">
                <a:solidFill>
                  <a:srgbClr val="FF0000"/>
                </a:solidFill>
              </a:ln>
              <a:effectLst/>
            </c:spPr>
          </c:marker>
          <c:cat>
            <c:numRef>
              <c:f>Sheet1!$A$2:$A$10</c:f>
              <c:numCache>
                <c:formatCode>m/d/yy;@</c:formatCode>
                <c:ptCount val="9"/>
                <c:pt idx="0">
                  <c:v>44451</c:v>
                </c:pt>
                <c:pt idx="1">
                  <c:v>44458</c:v>
                </c:pt>
                <c:pt idx="2">
                  <c:v>44465</c:v>
                </c:pt>
                <c:pt idx="3">
                  <c:v>44472</c:v>
                </c:pt>
                <c:pt idx="4">
                  <c:v>44479</c:v>
                </c:pt>
                <c:pt idx="5">
                  <c:v>44486</c:v>
                </c:pt>
                <c:pt idx="6">
                  <c:v>44493</c:v>
                </c:pt>
                <c:pt idx="7">
                  <c:v>44500</c:v>
                </c:pt>
                <c:pt idx="8">
                  <c:v>44507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</c:v>
                </c:pt>
                <c:pt idx="1">
                  <c:v>7</c:v>
                </c:pt>
                <c:pt idx="2">
                  <c:v>13</c:v>
                </c:pt>
                <c:pt idx="3">
                  <c:v>21</c:v>
                </c:pt>
                <c:pt idx="4">
                  <c:v>29</c:v>
                </c:pt>
                <c:pt idx="5">
                  <c:v>41</c:v>
                </c:pt>
                <c:pt idx="6">
                  <c:v>60</c:v>
                </c:pt>
                <c:pt idx="7">
                  <c:v>72</c:v>
                </c:pt>
                <c:pt idx="8">
                  <c:v>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43-42A5-97B3-574A890767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ln w="38100" cap="rnd">
              <a:solidFill>
                <a:srgbClr val="0000FF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00FF"/>
              </a:solidFill>
              <a:ln w="38100">
                <a:solidFill>
                  <a:srgbClr val="0000FF"/>
                </a:solidFill>
              </a:ln>
              <a:effectLst/>
            </c:spPr>
          </c:marker>
          <c:cat>
            <c:numRef>
              <c:f>Sheet1!$A$2:$A$10</c:f>
              <c:numCache>
                <c:formatCode>m/d/yy;@</c:formatCode>
                <c:ptCount val="9"/>
                <c:pt idx="0">
                  <c:v>44451</c:v>
                </c:pt>
                <c:pt idx="1">
                  <c:v>44458</c:v>
                </c:pt>
                <c:pt idx="2">
                  <c:v>44465</c:v>
                </c:pt>
                <c:pt idx="3">
                  <c:v>44472</c:v>
                </c:pt>
                <c:pt idx="4">
                  <c:v>44479</c:v>
                </c:pt>
                <c:pt idx="5">
                  <c:v>44486</c:v>
                </c:pt>
                <c:pt idx="6">
                  <c:v>44493</c:v>
                </c:pt>
                <c:pt idx="7">
                  <c:v>44500</c:v>
                </c:pt>
                <c:pt idx="8">
                  <c:v>44507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4</c:v>
                </c:pt>
                <c:pt idx="1">
                  <c:v>9</c:v>
                </c:pt>
                <c:pt idx="2">
                  <c:v>13</c:v>
                </c:pt>
                <c:pt idx="3">
                  <c:v>20</c:v>
                </c:pt>
                <c:pt idx="4">
                  <c:v>32</c:v>
                </c:pt>
                <c:pt idx="5">
                  <c:v>55</c:v>
                </c:pt>
                <c:pt idx="6">
                  <c:v>73</c:v>
                </c:pt>
                <c:pt idx="7">
                  <c:v>85</c:v>
                </c:pt>
                <c:pt idx="8">
                  <c:v>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143-42A5-97B3-574A8907672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5 Year Average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3"/>
              </a:solidFill>
              <a:ln w="38100">
                <a:solidFill>
                  <a:schemeClr val="accent3"/>
                </a:solidFill>
              </a:ln>
              <a:effectLst/>
            </c:spPr>
          </c:marker>
          <c:cat>
            <c:numRef>
              <c:f>Sheet1!$A$2:$A$10</c:f>
              <c:numCache>
                <c:formatCode>m/d/yy;@</c:formatCode>
                <c:ptCount val="9"/>
                <c:pt idx="0">
                  <c:v>44451</c:v>
                </c:pt>
                <c:pt idx="1">
                  <c:v>44458</c:v>
                </c:pt>
                <c:pt idx="2">
                  <c:v>44465</c:v>
                </c:pt>
                <c:pt idx="3">
                  <c:v>44472</c:v>
                </c:pt>
                <c:pt idx="4">
                  <c:v>44479</c:v>
                </c:pt>
                <c:pt idx="5">
                  <c:v>44486</c:v>
                </c:pt>
                <c:pt idx="6">
                  <c:v>44493</c:v>
                </c:pt>
                <c:pt idx="7">
                  <c:v>44500</c:v>
                </c:pt>
                <c:pt idx="8">
                  <c:v>44507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2</c:v>
                </c:pt>
                <c:pt idx="1">
                  <c:v>5</c:v>
                </c:pt>
                <c:pt idx="2">
                  <c:v>10</c:v>
                </c:pt>
                <c:pt idx="3">
                  <c:v>16</c:v>
                </c:pt>
                <c:pt idx="4">
                  <c:v>22</c:v>
                </c:pt>
                <c:pt idx="5">
                  <c:v>33</c:v>
                </c:pt>
                <c:pt idx="6">
                  <c:v>47</c:v>
                </c:pt>
                <c:pt idx="7">
                  <c:v>63</c:v>
                </c:pt>
                <c:pt idx="8">
                  <c:v>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143-42A5-97B3-574A890767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3252944"/>
        <c:axId val="453253328"/>
      </c:lineChart>
      <c:dateAx>
        <c:axId val="453252944"/>
        <c:scaling>
          <c:orientation val="minMax"/>
        </c:scaling>
        <c:delete val="0"/>
        <c:axPos val="b"/>
        <c:numFmt formatCode="m/d/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253328"/>
        <c:crosses val="autoZero"/>
        <c:auto val="1"/>
        <c:lblOffset val="100"/>
        <c:baseTimeUnit val="days"/>
        <c:majorUnit val="7"/>
        <c:majorTimeUnit val="days"/>
      </c:dateAx>
      <c:valAx>
        <c:axId val="45325332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>
                    <a:solidFill>
                      <a:schemeClr val="tx1"/>
                    </a:solidFill>
                  </a:rPr>
                  <a:t>Percent Harvested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252944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 w="15875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1.29</c:v>
                </c:pt>
                <c:pt idx="1">
                  <c:v>1.61</c:v>
                </c:pt>
                <c:pt idx="2">
                  <c:v>1.6</c:v>
                </c:pt>
                <c:pt idx="3">
                  <c:v>1.69</c:v>
                </c:pt>
                <c:pt idx="4">
                  <c:v>1.7</c:v>
                </c:pt>
                <c:pt idx="5">
                  <c:v>1.68</c:v>
                </c:pt>
                <c:pt idx="6">
                  <c:v>1.79</c:v>
                </c:pt>
                <c:pt idx="7">
                  <c:v>1.79</c:v>
                </c:pt>
                <c:pt idx="8">
                  <c:v>1.78</c:v>
                </c:pt>
                <c:pt idx="9">
                  <c:v>1.83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93-4475-AB7B-6FD60C5E59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59914712"/>
        <c:axId val="459883224"/>
      </c:barChart>
      <c:catAx>
        <c:axId val="459914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883224"/>
        <c:crossesAt val="0"/>
        <c:auto val="1"/>
        <c:lblAlgn val="ctr"/>
        <c:lblOffset val="100"/>
        <c:noMultiLvlLbl val="0"/>
      </c:catAx>
      <c:valAx>
        <c:axId val="459883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914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chemeClr val="tx1"/>
                </a:solidFill>
              </a:rPr>
              <a:t>Nebraska Soybean Harvest</a:t>
            </a:r>
            <a:r>
              <a:rPr lang="en-US" sz="2800" baseline="0" dirty="0">
                <a:solidFill>
                  <a:schemeClr val="tx1"/>
                </a:solidFill>
              </a:rPr>
              <a:t> Progress</a:t>
            </a:r>
            <a:endParaRPr lang="en-US" sz="28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274103237095363E-2"/>
          <c:y val="0.11855777643179218"/>
          <c:w val="0.87392563429571302"/>
          <c:h val="0.7583102833299684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FF0000"/>
              </a:solidFill>
              <a:ln w="38100">
                <a:solidFill>
                  <a:srgbClr val="FF0000"/>
                </a:solidFill>
              </a:ln>
              <a:effectLst/>
            </c:spPr>
          </c:marker>
          <c:cat>
            <c:numRef>
              <c:f>Sheet1!$A$2:$A$11</c:f>
              <c:numCache>
                <c:formatCode>m/d/yy;@</c:formatCode>
                <c:ptCount val="10"/>
                <c:pt idx="0">
                  <c:v>44444</c:v>
                </c:pt>
                <c:pt idx="1">
                  <c:v>44451</c:v>
                </c:pt>
                <c:pt idx="2">
                  <c:v>44458</c:v>
                </c:pt>
                <c:pt idx="3">
                  <c:v>44465</c:v>
                </c:pt>
                <c:pt idx="4">
                  <c:v>44472</c:v>
                </c:pt>
                <c:pt idx="5">
                  <c:v>44479</c:v>
                </c:pt>
                <c:pt idx="6">
                  <c:v>44486</c:v>
                </c:pt>
                <c:pt idx="7">
                  <c:v>44493</c:v>
                </c:pt>
                <c:pt idx="8">
                  <c:v>44500</c:v>
                </c:pt>
                <c:pt idx="9">
                  <c:v>44507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17</c:v>
                </c:pt>
                <c:pt idx="4">
                  <c:v>34</c:v>
                </c:pt>
                <c:pt idx="5">
                  <c:v>60</c:v>
                </c:pt>
                <c:pt idx="6">
                  <c:v>76</c:v>
                </c:pt>
                <c:pt idx="7">
                  <c:v>88</c:v>
                </c:pt>
                <c:pt idx="8">
                  <c:v>91</c:v>
                </c:pt>
                <c:pt idx="9">
                  <c:v>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67-4FCD-8018-A610C521A90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ln w="38100" cap="rnd">
              <a:solidFill>
                <a:srgbClr val="0000FF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00FF"/>
              </a:solidFill>
              <a:ln w="38100">
                <a:solidFill>
                  <a:srgbClr val="0000FF"/>
                </a:solidFill>
              </a:ln>
              <a:effectLst/>
            </c:spPr>
          </c:marker>
          <c:cat>
            <c:numRef>
              <c:f>Sheet1!$A$2:$A$11</c:f>
              <c:numCache>
                <c:formatCode>m/d/yy;@</c:formatCode>
                <c:ptCount val="10"/>
                <c:pt idx="0">
                  <c:v>44444</c:v>
                </c:pt>
                <c:pt idx="1">
                  <c:v>44451</c:v>
                </c:pt>
                <c:pt idx="2">
                  <c:v>44458</c:v>
                </c:pt>
                <c:pt idx="3">
                  <c:v>44465</c:v>
                </c:pt>
                <c:pt idx="4">
                  <c:v>44472</c:v>
                </c:pt>
                <c:pt idx="5">
                  <c:v>44479</c:v>
                </c:pt>
                <c:pt idx="6">
                  <c:v>44486</c:v>
                </c:pt>
                <c:pt idx="7">
                  <c:v>44493</c:v>
                </c:pt>
                <c:pt idx="8">
                  <c:v>44500</c:v>
                </c:pt>
                <c:pt idx="9">
                  <c:v>44507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</c:v>
                </c:pt>
                <c:pt idx="1">
                  <c:v>3</c:v>
                </c:pt>
                <c:pt idx="2">
                  <c:v>9</c:v>
                </c:pt>
                <c:pt idx="3">
                  <c:v>26</c:v>
                </c:pt>
                <c:pt idx="4">
                  <c:v>51</c:v>
                </c:pt>
                <c:pt idx="5">
                  <c:v>78</c:v>
                </c:pt>
                <c:pt idx="6">
                  <c:v>91</c:v>
                </c:pt>
                <c:pt idx="7">
                  <c:v>96</c:v>
                </c:pt>
                <c:pt idx="8">
                  <c:v>100</c:v>
                </c:pt>
                <c:pt idx="9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67-4FCD-8018-A610C521A90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5 Year Average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3"/>
              </a:solidFill>
              <a:ln w="38100">
                <a:solidFill>
                  <a:schemeClr val="accent3"/>
                </a:solidFill>
              </a:ln>
              <a:effectLst/>
            </c:spPr>
          </c:marker>
          <c:cat>
            <c:numRef>
              <c:f>Sheet1!$A$2:$A$11</c:f>
              <c:numCache>
                <c:formatCode>m/d/yy;@</c:formatCode>
                <c:ptCount val="10"/>
                <c:pt idx="0">
                  <c:v>44444</c:v>
                </c:pt>
                <c:pt idx="1">
                  <c:v>44451</c:v>
                </c:pt>
                <c:pt idx="2">
                  <c:v>44458</c:v>
                </c:pt>
                <c:pt idx="3">
                  <c:v>44465</c:v>
                </c:pt>
                <c:pt idx="4">
                  <c:v>44472</c:v>
                </c:pt>
                <c:pt idx="5">
                  <c:v>44479</c:v>
                </c:pt>
                <c:pt idx="6">
                  <c:v>44486</c:v>
                </c:pt>
                <c:pt idx="7">
                  <c:v>44493</c:v>
                </c:pt>
                <c:pt idx="8">
                  <c:v>44500</c:v>
                </c:pt>
                <c:pt idx="9">
                  <c:v>44507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15</c:v>
                </c:pt>
                <c:pt idx="4">
                  <c:v>28</c:v>
                </c:pt>
                <c:pt idx="5">
                  <c:v>42</c:v>
                </c:pt>
                <c:pt idx="6">
                  <c:v>58</c:v>
                </c:pt>
                <c:pt idx="7">
                  <c:v>77</c:v>
                </c:pt>
                <c:pt idx="8">
                  <c:v>91</c:v>
                </c:pt>
                <c:pt idx="9">
                  <c:v>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167-4FCD-8018-A610C521A9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9833264"/>
        <c:axId val="279832872"/>
      </c:lineChart>
      <c:dateAx>
        <c:axId val="279833264"/>
        <c:scaling>
          <c:orientation val="minMax"/>
        </c:scaling>
        <c:delete val="0"/>
        <c:axPos val="b"/>
        <c:numFmt formatCode="m/d/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832872"/>
        <c:crosses val="autoZero"/>
        <c:auto val="1"/>
        <c:lblOffset val="100"/>
        <c:baseTimeUnit val="days"/>
        <c:majorUnit val="7"/>
        <c:majorTimeUnit val="days"/>
      </c:dateAx>
      <c:valAx>
        <c:axId val="27983287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>
                    <a:solidFill>
                      <a:schemeClr val="tx1"/>
                    </a:solidFill>
                  </a:rPr>
                  <a:t>Percent Harvested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833264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 w="15875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207</c:v>
                </c:pt>
                <c:pt idx="1">
                  <c:v>255</c:v>
                </c:pt>
                <c:pt idx="2">
                  <c:v>288</c:v>
                </c:pt>
                <c:pt idx="3">
                  <c:v>306</c:v>
                </c:pt>
                <c:pt idx="4">
                  <c:v>314</c:v>
                </c:pt>
                <c:pt idx="5">
                  <c:v>326</c:v>
                </c:pt>
                <c:pt idx="6">
                  <c:v>324</c:v>
                </c:pt>
                <c:pt idx="7">
                  <c:v>283</c:v>
                </c:pt>
                <c:pt idx="8">
                  <c:v>299</c:v>
                </c:pt>
                <c:pt idx="9">
                  <c:v>344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93-4475-AB7B-6FD60C5E59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59914712"/>
        <c:axId val="459883224"/>
      </c:barChart>
      <c:catAx>
        <c:axId val="459914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883224"/>
        <c:crossesAt val="0"/>
        <c:auto val="1"/>
        <c:lblAlgn val="ctr"/>
        <c:lblOffset val="100"/>
        <c:noMultiLvlLbl val="0"/>
      </c:catAx>
      <c:valAx>
        <c:axId val="459883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914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A3801D6-D634-4735-915B-1594BF7F2118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49B3338C-CD82-4B57-9875-FDD5305CF5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65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D4AB6B9-9ECE-40FC-8C39-9A5B87A152FF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7" y="4422461"/>
            <a:ext cx="5617208" cy="4188778"/>
          </a:xfrm>
          <a:prstGeom prst="rect">
            <a:avLst/>
          </a:prstGeom>
        </p:spPr>
        <p:txBody>
          <a:bodyPr vert="horz" lIns="91577" tIns="45789" rIns="91577" bIns="457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F591947-B947-4E3E-8197-B705853AF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60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91947-B947-4E3E-8197-B705853AF82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72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91947-B947-4E3E-8197-B705853AF82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92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91947-B947-4E3E-8197-B705853AF82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14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91947-B947-4E3E-8197-B705853AF82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64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91947-B947-4E3E-8197-B705853AF82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64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Harvest progressed ahead of normal this year</a:t>
            </a:r>
            <a:r>
              <a:rPr lang="en-US" baseline="0" dirty="0"/>
              <a:t> which is quite a change from last year.  </a:t>
            </a:r>
          </a:p>
          <a:p>
            <a:endParaRPr lang="en-US" baseline="0" dirty="0"/>
          </a:p>
          <a:p>
            <a:r>
              <a:rPr lang="en-US" baseline="0" dirty="0"/>
              <a:t>As of 11/15, corn was 96% harvested.  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91947-B947-4E3E-8197-B705853AF82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96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u="sng" dirty="0"/>
              <a:t>Corn Yield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Corn yield is forecast at 191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/ac.  The record yield is 192 set in 2018.  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F4245-0056-4445-AE38-A84EBDA99A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30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Corn Production</a:t>
            </a:r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dirty="0"/>
              <a:t>Nebraska's 2021 corn crop is forecast </a:t>
            </a:r>
            <a:r>
              <a:rPr lang="en-US" u="sng" dirty="0"/>
              <a:t>at a record 1.83 billion bushels</a:t>
            </a:r>
            <a:r>
              <a:rPr lang="en-US" dirty="0"/>
              <a:t>, up 3% from last year's production, according to the USDA's National Agricultural Statistics Service. Area to be harvested for grain, at 9.60 million acres, is down 3% from a year ago.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F4245-0056-4445-AE38-A84EBDA99A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45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91947-B947-4E3E-8197-B705853AF82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13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u="sng" dirty="0"/>
              <a:t>Soybean Yield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Yield is forecast at 62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/ac, which would be a record.  Previous record was 61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/ac set in 2016.  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F4245-0056-4445-AE38-A84EBDA99A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75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707" indent="-171707" defTabSz="915772">
              <a:buFont typeface="Arial" panose="020B0604020202020204" pitchFamily="34" charset="0"/>
              <a:buChar char="•"/>
            </a:pPr>
            <a:r>
              <a:rPr lang="en-US" dirty="0"/>
              <a:t>Nebraska Soybean production is forecast at a record 344 million bushels, up 15% from last year. Area for harvest, at 5.55 million acres, is up 8% from 2020.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F4245-0056-4445-AE38-A84EBDA99A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20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91947-B947-4E3E-8197-B705853AF82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10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B596-F7B2-42F5-A3CF-84912A60C9FA}" type="datetime1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BF575-FDA9-489E-989D-A07261F3F7AF}" type="datetime1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7107-F315-4D8C-98BB-76C560234FC5}" type="datetime1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A77C7-6869-4276-9479-599EFBF69487}" type="datetime1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72B54-FB9C-4C41-B1D8-4D82C7CDCF8F}" type="datetime1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AAD9-6E8B-4FD0-A677-5097A739A8B2}" type="datetime1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E6C8B-DC8C-4ECA-9CFA-8FC21D97C5A4}" type="datetime1">
              <a:rPr lang="en-US" smtClean="0"/>
              <a:t>11/10/2021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AF5E2-909F-401D-B21B-D2C1E2772858}" type="datetime1">
              <a:rPr lang="en-US" smtClean="0"/>
              <a:t>11/10/2021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B96B7-3727-46EB-B302-CBC88651FA27}" type="datetime1">
              <a:rPr lang="en-US" smtClean="0"/>
              <a:t>11/10/2021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77750-3248-443E-92DE-677543A45E94}" type="datetime1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E29B-4387-40B2-947A-2B79C3A62ABA}" type="datetime1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4BCCC-702A-4DB9-AFFA-C18E0C55DD8C}" type="datetime1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239FA-BBBD-4398-A888-1EE6F1EE5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DA_color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99" y="76200"/>
            <a:ext cx="936048" cy="640080"/>
          </a:xfrm>
          <a:prstGeom prst="rect">
            <a:avLst/>
          </a:prstGeom>
        </p:spPr>
      </p:pic>
      <p:pic>
        <p:nvPicPr>
          <p:cNvPr id="4" name="Picture 3" descr="nass_logo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38571" y="45720"/>
            <a:ext cx="729229" cy="7315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543580"/>
            <a:ext cx="6934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United States Department of Agriculture</a:t>
            </a:r>
          </a:p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National Agricultural Statistics Service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143000" y="1524000"/>
            <a:ext cx="70104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3000" y="1600200"/>
            <a:ext cx="70104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7200" y="2344102"/>
            <a:ext cx="824598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November Crop Report</a:t>
            </a:r>
          </a:p>
          <a:p>
            <a:pPr algn="ctr"/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November 7 Crop Progress and Condition</a:t>
            </a:r>
          </a:p>
          <a:p>
            <a:pPr algn="ctr"/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Nick Streff</a:t>
            </a:r>
          </a:p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USDA NASS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38471" y="6400412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itchFamily="34" charset="0"/>
                <a:cs typeface="Arial" pitchFamily="34" charset="0"/>
              </a:rPr>
              <a:t>November 12, 2021</a:t>
            </a:r>
          </a:p>
        </p:txBody>
      </p:sp>
    </p:spTree>
    <p:extLst>
      <p:ext uri="{BB962C8B-B14F-4D97-AF65-F5344CB8AC3E}">
        <p14:creationId xmlns:p14="http://schemas.microsoft.com/office/powerpoint/2010/main" val="2831085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DA_color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99" y="76200"/>
            <a:ext cx="936048" cy="640080"/>
          </a:xfrm>
          <a:prstGeom prst="rect">
            <a:avLst/>
          </a:prstGeom>
        </p:spPr>
      </p:pic>
      <p:pic>
        <p:nvPicPr>
          <p:cNvPr id="4" name="Picture 3" descr="nass_logo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38571" y="45720"/>
            <a:ext cx="729229" cy="7315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9200" y="54358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October 2021 Crop Production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599" y="1997839"/>
            <a:ext cx="772897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Nebraska</a:t>
            </a:r>
          </a:p>
          <a:p>
            <a:endParaRPr lang="en-US" b="1" dirty="0"/>
          </a:p>
          <a:p>
            <a:r>
              <a:rPr lang="en-US" b="1" dirty="0"/>
              <a:t>Alfalfa hay </a:t>
            </a:r>
            <a:r>
              <a:rPr lang="en-US" dirty="0"/>
              <a:t>production, at 3.74 million tons, is up 15% from last year. Area for harvest, at 960,000 acres, is up 12% from a year ago. Yield of 3.90 tons per acre is up 0.10 ton per acre from 2020.</a:t>
            </a:r>
          </a:p>
          <a:p>
            <a:endParaRPr lang="en-US" dirty="0"/>
          </a:p>
          <a:p>
            <a:r>
              <a:rPr lang="en-US" b="1" dirty="0"/>
              <a:t>All other hay </a:t>
            </a:r>
            <a:r>
              <a:rPr lang="en-US" dirty="0"/>
              <a:t>production, at 2.48 million tons, is down 20% from last year. Area for harvest, at 1.55 million acres, is down 18% from a year ago. Yield of 1.60 tons per acre is down 0.05 ton from 2020.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4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CA84EB-38E8-4EF1-BAB8-402E3099E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AB4752-96EA-41E5-9273-D56DA1AA4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58"/>
            <a:ext cx="9147279" cy="685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173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DA_color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99" y="76200"/>
            <a:ext cx="936048" cy="640080"/>
          </a:xfrm>
          <a:prstGeom prst="rect">
            <a:avLst/>
          </a:prstGeom>
        </p:spPr>
      </p:pic>
      <p:pic>
        <p:nvPicPr>
          <p:cNvPr id="4" name="Picture 3" descr="nass_logo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38571" y="45720"/>
            <a:ext cx="729229" cy="7315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9200" y="543580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Crop Progress and Condition Report November 7, 2021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691027"/>
              </p:ext>
            </p:extLst>
          </p:nvPr>
        </p:nvGraphicFramePr>
        <p:xfrm>
          <a:off x="1012247" y="3566478"/>
          <a:ext cx="7141153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3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4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27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99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98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Very Poor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Excellent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Winter</a:t>
                      </a:r>
                      <a:r>
                        <a:rPr lang="en-US" baseline="0" dirty="0"/>
                        <a:t> Wheat Condition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716857"/>
              </p:ext>
            </p:extLst>
          </p:nvPr>
        </p:nvGraphicFramePr>
        <p:xfrm>
          <a:off x="1012247" y="1856422"/>
          <a:ext cx="714115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1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6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1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91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2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Very Short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Adequate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Surplus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Topsoil Moisture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Subsoil Moisture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560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DA_color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99" y="76200"/>
            <a:ext cx="936048" cy="640080"/>
          </a:xfrm>
          <a:prstGeom prst="rect">
            <a:avLst/>
          </a:prstGeom>
        </p:spPr>
      </p:pic>
      <p:pic>
        <p:nvPicPr>
          <p:cNvPr id="4" name="Picture 3" descr="nass_logo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38571" y="45720"/>
            <a:ext cx="729229" cy="73152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684781"/>
              </p:ext>
            </p:extLst>
          </p:nvPr>
        </p:nvGraphicFramePr>
        <p:xfrm>
          <a:off x="685800" y="1600200"/>
          <a:ext cx="77724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Release 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Title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033"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November 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Cattle on Feed</a:t>
                      </a:r>
                      <a:endParaRPr lang="en-US" sz="16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033"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December</a:t>
                      </a:r>
                      <a:r>
                        <a:rPr lang="en-US" sz="1600" baseline="0" dirty="0">
                          <a:latin typeface="Arial" pitchFamily="34" charset="0"/>
                          <a:cs typeface="Arial" pitchFamily="34" charset="0"/>
                        </a:rPr>
                        <a:t> 9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Small</a:t>
                      </a:r>
                      <a:r>
                        <a:rPr lang="en-US" sz="1600" baseline="0" dirty="0">
                          <a:latin typeface="Arial" pitchFamily="34" charset="0"/>
                          <a:cs typeface="Arial" pitchFamily="34" charset="0"/>
                        </a:rPr>
                        <a:t> Grain County Estimates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3461372"/>
                  </a:ext>
                </a:extLst>
              </a:tr>
              <a:tr h="187033"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December</a:t>
                      </a:r>
                      <a:r>
                        <a:rPr lang="en-US" sz="1600" baseline="0" dirty="0">
                          <a:latin typeface="Arial" pitchFamily="34" charset="0"/>
                          <a:cs typeface="Arial" pitchFamily="34" charset="0"/>
                        </a:rPr>
                        <a:t> 23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Cattle on Feed</a:t>
                      </a:r>
                      <a:endParaRPr lang="en-US" sz="16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033"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December 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Hogs and Pigs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1914178"/>
                  </a:ext>
                </a:extLst>
              </a:tr>
              <a:tr h="187033"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January 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Annual Crop Production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0196278"/>
                  </a:ext>
                </a:extLst>
              </a:tr>
              <a:tr h="187033"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January 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Cattle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289426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08309" y="526495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Upcoming Events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5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00250" y="1264935"/>
            <a:ext cx="520065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United States Department of Agriculture</a:t>
            </a:r>
          </a:p>
          <a:p>
            <a:pPr algn="ctr"/>
            <a:r>
              <a:rPr lang="en-US" sz="2100" b="1" dirty="0">
                <a:latin typeface="Arial" pitchFamily="34" charset="0"/>
                <a:cs typeface="Arial" pitchFamily="34" charset="0"/>
              </a:rPr>
              <a:t>National Agricultural Statistics Service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000250" y="2000250"/>
            <a:ext cx="52578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00250" y="2057400"/>
            <a:ext cx="52578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00250" y="2514600"/>
            <a:ext cx="520065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All Reports Available At</a:t>
            </a:r>
          </a:p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www.nass.usda.gov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00250" y="3748639"/>
            <a:ext cx="520065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For Questions</a:t>
            </a:r>
          </a:p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402-437-5541</a:t>
            </a:r>
          </a:p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800-582-6443</a:t>
            </a:r>
          </a:p>
        </p:txBody>
      </p:sp>
      <p:pic>
        <p:nvPicPr>
          <p:cNvPr id="13" name="Picture 12" descr="USDA_color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99" y="76200"/>
            <a:ext cx="936048" cy="640080"/>
          </a:xfrm>
          <a:prstGeom prst="rect">
            <a:avLst/>
          </a:prstGeom>
        </p:spPr>
      </p:pic>
      <p:pic>
        <p:nvPicPr>
          <p:cNvPr id="14" name="Picture 13" descr="nass_logo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38571" y="45720"/>
            <a:ext cx="729229" cy="7315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65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DA_color_logo.jpg">
            <a:extLst>
              <a:ext uri="{FF2B5EF4-FFF2-40B4-BE49-F238E27FC236}">
                <a16:creationId xmlns:a16="http://schemas.microsoft.com/office/drawing/2014/main" id="{5C1FF94B-ADFA-4342-A889-14B180FA62F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99" y="76200"/>
            <a:ext cx="936048" cy="640080"/>
          </a:xfrm>
          <a:prstGeom prst="rect">
            <a:avLst/>
          </a:prstGeom>
        </p:spPr>
      </p:pic>
      <p:pic>
        <p:nvPicPr>
          <p:cNvPr id="4" name="Picture 3" descr="nass_logo_.jpg">
            <a:extLst>
              <a:ext uri="{FF2B5EF4-FFF2-40B4-BE49-F238E27FC236}">
                <a16:creationId xmlns:a16="http://schemas.microsoft.com/office/drawing/2014/main" id="{9EE23D66-75FC-4487-9E4A-599B56EA304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38571" y="45720"/>
            <a:ext cx="729229" cy="7315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60E547-CFA6-459C-B136-8648370753C2}"/>
              </a:ext>
            </a:extLst>
          </p:cNvPr>
          <p:cNvSpPr txBox="1"/>
          <p:nvPr/>
        </p:nvSpPr>
        <p:spPr>
          <a:xfrm>
            <a:off x="8011117" y="6543519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cs typeface="Arial" pitchFamily="34" charset="0"/>
              </a:rPr>
              <a:t>7-19-21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F3C1B1-03DF-4C3C-93C4-15A3B3C2EA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3683"/>
            <a:ext cx="9143999" cy="68653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DA_color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99" y="76200"/>
            <a:ext cx="936048" cy="640080"/>
          </a:xfrm>
          <a:prstGeom prst="rect">
            <a:avLst/>
          </a:prstGeom>
        </p:spPr>
      </p:pic>
      <p:pic>
        <p:nvPicPr>
          <p:cNvPr id="5" name="Picture 4" descr="nass_logo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38571" y="45720"/>
            <a:ext cx="729229" cy="731520"/>
          </a:xfrm>
          <a:prstGeom prst="rect">
            <a:avLst/>
          </a:prstGeom>
        </p:spPr>
      </p:pic>
      <p:graphicFrame>
        <p:nvGraphicFramePr>
          <p:cNvPr id="9" name="Chart 8" title="Corn Harvest Progress"/>
          <p:cNvGraphicFramePr/>
          <p:nvPr>
            <p:extLst>
              <p:ext uri="{D42A27DB-BD31-4B8C-83A1-F6EECF244321}">
                <p14:modId xmlns:p14="http://schemas.microsoft.com/office/powerpoint/2010/main" val="2567867983"/>
              </p:ext>
            </p:extLst>
          </p:nvPr>
        </p:nvGraphicFramePr>
        <p:xfrm>
          <a:off x="0" y="381000"/>
          <a:ext cx="91440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00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095D9-5E98-4704-8A82-48F094E1C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758" y="685800"/>
            <a:ext cx="7094485" cy="5486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04CB94-793F-493A-94E6-066E2C0BBFFA}"/>
              </a:ext>
            </a:extLst>
          </p:cNvPr>
          <p:cNvSpPr txBox="1"/>
          <p:nvPr/>
        </p:nvSpPr>
        <p:spPr>
          <a:xfrm>
            <a:off x="1295400" y="152400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November 2021 Corn Yield</a:t>
            </a:r>
          </a:p>
          <a:p>
            <a:pPr algn="ctr"/>
            <a:r>
              <a:rPr lang="en-US" sz="2400" b="1" dirty="0"/>
              <a:t>Bushels and Percent Change from Previous Month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91A699-3D02-4730-B458-22F836C5B689}"/>
              </a:ext>
            </a:extLst>
          </p:cNvPr>
          <p:cNvSpPr txBox="1"/>
          <p:nvPr/>
        </p:nvSpPr>
        <p:spPr>
          <a:xfrm>
            <a:off x="7239000" y="6368534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2"/>
                </a:solidFill>
              </a:rPr>
              <a:t>November 9, 2021</a:t>
            </a:r>
          </a:p>
        </p:txBody>
      </p:sp>
    </p:spTree>
    <p:extLst>
      <p:ext uri="{BB962C8B-B14F-4D97-AF65-F5344CB8AC3E}">
        <p14:creationId xmlns:p14="http://schemas.microsoft.com/office/powerpoint/2010/main" val="376005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D04CB94-793F-493A-94E6-066E2C0BBFFA}"/>
              </a:ext>
            </a:extLst>
          </p:cNvPr>
          <p:cNvSpPr txBox="1"/>
          <p:nvPr/>
        </p:nvSpPr>
        <p:spPr>
          <a:xfrm>
            <a:off x="1371600" y="152400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November 2021 Corn Production</a:t>
            </a:r>
          </a:p>
          <a:p>
            <a:pPr algn="ctr"/>
            <a:r>
              <a:rPr lang="en-US" sz="2400" b="1" dirty="0"/>
              <a:t>Nebraska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7EDC6D-1D84-43A0-8EEA-E9B4FC3E508D}"/>
              </a:ext>
            </a:extLst>
          </p:cNvPr>
          <p:cNvSpPr txBox="1"/>
          <p:nvPr/>
        </p:nvSpPr>
        <p:spPr>
          <a:xfrm>
            <a:off x="533400" y="1447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Billion Bushels</a:t>
            </a:r>
          </a:p>
        </p:txBody>
      </p:sp>
      <p:pic>
        <p:nvPicPr>
          <p:cNvPr id="6" name="Picture 5" descr="USDA_color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99" y="76200"/>
            <a:ext cx="936048" cy="640080"/>
          </a:xfrm>
          <a:prstGeom prst="rect">
            <a:avLst/>
          </a:prstGeom>
        </p:spPr>
      </p:pic>
      <p:pic>
        <p:nvPicPr>
          <p:cNvPr id="8" name="Picture 7" descr="nass_logo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38571" y="45720"/>
            <a:ext cx="729229" cy="731520"/>
          </a:xfrm>
          <a:prstGeom prst="rect">
            <a:avLst/>
          </a:prstGeom>
        </p:spPr>
      </p:pic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933755138"/>
              </p:ext>
            </p:extLst>
          </p:nvPr>
        </p:nvGraphicFramePr>
        <p:xfrm>
          <a:off x="533400" y="1875096"/>
          <a:ext cx="8077200" cy="4432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61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89E3E5-455B-40A5-A6AF-15BFAEB37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5E9B26-7285-410E-A11B-E0328ACFE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06"/>
            <a:ext cx="9144000" cy="686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879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DA_color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99" y="76200"/>
            <a:ext cx="936048" cy="640080"/>
          </a:xfrm>
          <a:prstGeom prst="rect">
            <a:avLst/>
          </a:prstGeom>
        </p:spPr>
      </p:pic>
      <p:pic>
        <p:nvPicPr>
          <p:cNvPr id="5" name="Picture 4" descr="nass_logo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38571" y="45720"/>
            <a:ext cx="729229" cy="731520"/>
          </a:xfrm>
          <a:prstGeom prst="rect">
            <a:avLst/>
          </a:prstGeom>
        </p:spPr>
      </p:pic>
      <p:graphicFrame>
        <p:nvGraphicFramePr>
          <p:cNvPr id="9" name="Chart 8" title="Corn Harvest Progress"/>
          <p:cNvGraphicFramePr/>
          <p:nvPr>
            <p:extLst>
              <p:ext uri="{D42A27DB-BD31-4B8C-83A1-F6EECF244321}">
                <p14:modId xmlns:p14="http://schemas.microsoft.com/office/powerpoint/2010/main" val="2320404236"/>
              </p:ext>
            </p:extLst>
          </p:nvPr>
        </p:nvGraphicFramePr>
        <p:xfrm>
          <a:off x="0" y="457200"/>
          <a:ext cx="91440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13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38039E-AFA3-4848-A822-EB42C4766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758" y="685800"/>
            <a:ext cx="7094485" cy="5486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04CB94-793F-493A-94E6-066E2C0BBFFA}"/>
              </a:ext>
            </a:extLst>
          </p:cNvPr>
          <p:cNvSpPr txBox="1"/>
          <p:nvPr/>
        </p:nvSpPr>
        <p:spPr>
          <a:xfrm>
            <a:off x="1295400" y="152400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November 2021 Soybean Yield</a:t>
            </a:r>
          </a:p>
          <a:p>
            <a:pPr algn="ctr"/>
            <a:r>
              <a:rPr lang="en-US" sz="2400" b="1" dirty="0"/>
              <a:t>Bushels and Percent Change from Previous Month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91A699-3D02-4730-B458-22F836C5B689}"/>
              </a:ext>
            </a:extLst>
          </p:cNvPr>
          <p:cNvSpPr txBox="1"/>
          <p:nvPr/>
        </p:nvSpPr>
        <p:spPr>
          <a:xfrm>
            <a:off x="7162800" y="6368534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2"/>
                </a:solidFill>
              </a:rPr>
              <a:t>November 9, 2021</a:t>
            </a:r>
          </a:p>
        </p:txBody>
      </p:sp>
    </p:spTree>
    <p:extLst>
      <p:ext uri="{BB962C8B-B14F-4D97-AF65-F5344CB8AC3E}">
        <p14:creationId xmlns:p14="http://schemas.microsoft.com/office/powerpoint/2010/main" val="1440439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D04CB94-793F-493A-94E6-066E2C0BBFFA}"/>
              </a:ext>
            </a:extLst>
          </p:cNvPr>
          <p:cNvSpPr txBox="1"/>
          <p:nvPr/>
        </p:nvSpPr>
        <p:spPr>
          <a:xfrm>
            <a:off x="1371600" y="152400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November 2021 Soybean Production</a:t>
            </a:r>
          </a:p>
          <a:p>
            <a:pPr algn="ctr"/>
            <a:r>
              <a:rPr lang="en-US" sz="2400" b="1" dirty="0"/>
              <a:t>Nebraska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7EDC6D-1D84-43A0-8EEA-E9B4FC3E508D}"/>
              </a:ext>
            </a:extLst>
          </p:cNvPr>
          <p:cNvSpPr txBox="1"/>
          <p:nvPr/>
        </p:nvSpPr>
        <p:spPr>
          <a:xfrm>
            <a:off x="533400" y="1447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Million Bushels</a:t>
            </a:r>
          </a:p>
        </p:txBody>
      </p:sp>
      <p:pic>
        <p:nvPicPr>
          <p:cNvPr id="6" name="Picture 5" descr="USDA_color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99" y="76200"/>
            <a:ext cx="936048" cy="640080"/>
          </a:xfrm>
          <a:prstGeom prst="rect">
            <a:avLst/>
          </a:prstGeom>
        </p:spPr>
      </p:pic>
      <p:pic>
        <p:nvPicPr>
          <p:cNvPr id="8" name="Picture 7" descr="nass_logo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38571" y="45720"/>
            <a:ext cx="729229" cy="731520"/>
          </a:xfrm>
          <a:prstGeom prst="rect">
            <a:avLst/>
          </a:prstGeom>
        </p:spPr>
      </p:pic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697095709"/>
              </p:ext>
            </p:extLst>
          </p:nvPr>
        </p:nvGraphicFramePr>
        <p:xfrm>
          <a:off x="533400" y="1875096"/>
          <a:ext cx="8077200" cy="4432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79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19495</TotalTime>
  <Words>484</Words>
  <Application>Microsoft Office PowerPoint</Application>
  <PresentationFormat>On-screen Show (4:3)</PresentationFormat>
  <Paragraphs>115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USDA - NASS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honila</dc:creator>
  <cp:lastModifiedBy>Streff, Nick - REE-NASS, Lincoln, NE</cp:lastModifiedBy>
  <cp:revision>576</cp:revision>
  <cp:lastPrinted>2020-12-03T19:12:15Z</cp:lastPrinted>
  <dcterms:created xsi:type="dcterms:W3CDTF">2014-08-14T11:24:58Z</dcterms:created>
  <dcterms:modified xsi:type="dcterms:W3CDTF">2021-11-10T20:42:13Z</dcterms:modified>
</cp:coreProperties>
</file>